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399" r:id="rId3"/>
    <p:sldId id="379" r:id="rId4"/>
    <p:sldId id="320" r:id="rId5"/>
    <p:sldId id="349" r:id="rId6"/>
    <p:sldId id="355" r:id="rId7"/>
    <p:sldId id="353" r:id="rId8"/>
    <p:sldId id="334" r:id="rId9"/>
    <p:sldId id="398" r:id="rId10"/>
    <p:sldId id="400" r:id="rId11"/>
    <p:sldId id="397" r:id="rId12"/>
    <p:sldId id="352" r:id="rId13"/>
    <p:sldId id="394" r:id="rId14"/>
    <p:sldId id="341" r:id="rId15"/>
    <p:sldId id="356" r:id="rId16"/>
    <p:sldId id="323" r:id="rId17"/>
  </p:sldIdLst>
  <p:sldSz cx="12192000" cy="6858000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ch Weronika" initials="ZW" lastIdx="53" clrIdx="0">
    <p:extLst>
      <p:ext uri="{19B8F6BF-5375-455C-9EA6-DF929625EA0E}">
        <p15:presenceInfo xmlns:p15="http://schemas.microsoft.com/office/powerpoint/2012/main" userId="S::weronika.zych@mrips.gov.pl::0050d8a1-a9e0-4b8d-ab78-eea17d749560" providerId="AD"/>
      </p:ext>
    </p:extLst>
  </p:cmAuthor>
  <p:cmAuthor id="2" name="Kolega Magdalena" initials="KM" lastIdx="36" clrIdx="1">
    <p:extLst>
      <p:ext uri="{19B8F6BF-5375-455C-9EA6-DF929625EA0E}">
        <p15:presenceInfo xmlns:p15="http://schemas.microsoft.com/office/powerpoint/2012/main" userId="S-1-5-21-1644749857-4167005408-139124366-6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900B4-CB50-4A54-9AAA-B8B9DEFF77B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2F657-5A33-454E-91F3-86404714BE8C}">
      <dgm:prSet phldrT="[Tekst]"/>
      <dgm:spPr/>
      <dgm:t>
        <a:bodyPr/>
        <a:lstStyle/>
        <a:p>
          <a:r>
            <a:rPr lang="pl-PL" dirty="0"/>
            <a:t>System opieki nad dziećmi w wieku do lat 3</a:t>
          </a:r>
        </a:p>
      </dgm:t>
    </dgm:pt>
    <dgm:pt modelId="{D20329FD-635F-4349-9AA8-B6205A7AC410}" type="parTrans" cxnId="{CBF87582-5003-4F2E-9EB4-594B4DA9EDA4}">
      <dgm:prSet/>
      <dgm:spPr/>
      <dgm:t>
        <a:bodyPr/>
        <a:lstStyle/>
        <a:p>
          <a:endParaRPr lang="pl-PL"/>
        </a:p>
      </dgm:t>
    </dgm:pt>
    <dgm:pt modelId="{5E79C211-AA28-4B8F-924F-EF93DFA76E78}" type="sibTrans" cxnId="{CBF87582-5003-4F2E-9EB4-594B4DA9EDA4}">
      <dgm:prSet/>
      <dgm:spPr/>
      <dgm:t>
        <a:bodyPr/>
        <a:lstStyle/>
        <a:p>
          <a:endParaRPr lang="pl-PL"/>
        </a:p>
      </dgm:t>
    </dgm:pt>
    <dgm:pt modelId="{D1169EE7-49D9-48D5-8E19-D049A37ABE31}">
      <dgm:prSet phldrT="[Tekst]"/>
      <dgm:spPr/>
      <dgm:t>
        <a:bodyPr/>
        <a:lstStyle/>
        <a:p>
          <a:r>
            <a:rPr lang="pl-PL" b="1" dirty="0"/>
            <a:t>Liczba instytucji opieki</a:t>
          </a:r>
        </a:p>
        <a:p>
          <a:r>
            <a:rPr lang="pl-PL" dirty="0"/>
            <a:t>-</a:t>
          </a:r>
        </a:p>
        <a:p>
          <a:r>
            <a:rPr lang="pl-PL" dirty="0"/>
            <a:t>8 112</a:t>
          </a:r>
        </a:p>
        <a:p>
          <a:r>
            <a:rPr lang="pl-PL" dirty="0"/>
            <a:t>(</a:t>
          </a:r>
          <a:r>
            <a:rPr lang="pl-PL" b="0" i="0" u="none" dirty="0"/>
            <a:t>311</a:t>
          </a:r>
          <a:r>
            <a:rPr lang="pl-PL" dirty="0"/>
            <a:t> w woj. zachodniopomorskim)</a:t>
          </a:r>
        </a:p>
      </dgm:t>
    </dgm:pt>
    <dgm:pt modelId="{EB67DD89-E93E-4AF5-B936-8D95DE6E6FC4}" type="parTrans" cxnId="{8BAF8A3B-2760-490C-A557-90818730E830}">
      <dgm:prSet/>
      <dgm:spPr/>
      <dgm:t>
        <a:bodyPr/>
        <a:lstStyle/>
        <a:p>
          <a:endParaRPr lang="pl-PL"/>
        </a:p>
      </dgm:t>
    </dgm:pt>
    <dgm:pt modelId="{FA017DBD-23F3-43F6-B6A7-53F7EADDDC22}" type="sibTrans" cxnId="{8BAF8A3B-2760-490C-A557-90818730E830}">
      <dgm:prSet/>
      <dgm:spPr/>
      <dgm:t>
        <a:bodyPr/>
        <a:lstStyle/>
        <a:p>
          <a:endParaRPr lang="pl-PL"/>
        </a:p>
      </dgm:t>
    </dgm:pt>
    <dgm:pt modelId="{9CCDD3F6-2831-4D67-993C-7C189695A6F5}">
      <dgm:prSet phldrT="[Tekst]"/>
      <dgm:spPr/>
      <dgm:t>
        <a:bodyPr/>
        <a:lstStyle/>
        <a:p>
          <a:r>
            <a:rPr lang="pl-PL" b="1" dirty="0"/>
            <a:t>Liczba miejsc opieki</a:t>
          </a:r>
        </a:p>
        <a:p>
          <a:r>
            <a:rPr lang="pl-PL" dirty="0"/>
            <a:t>-</a:t>
          </a:r>
        </a:p>
        <a:p>
          <a:r>
            <a:rPr lang="pl-PL" b="0" i="0" u="none" dirty="0"/>
            <a:t>236 297</a:t>
          </a:r>
        </a:p>
        <a:p>
          <a:r>
            <a:rPr lang="pl-PL" b="0" i="0" u="none" dirty="0"/>
            <a:t>(9 833 w woj. </a:t>
          </a:r>
          <a:r>
            <a:rPr lang="pl-PL" dirty="0"/>
            <a:t>zachodniopomorskim</a:t>
          </a:r>
          <a:r>
            <a:rPr lang="pl-PL" b="0" i="0" u="none" dirty="0"/>
            <a:t>, </a:t>
          </a:r>
          <a:br>
            <a:rPr lang="pl-PL" b="0" i="0" u="none" dirty="0"/>
          </a:br>
          <a:r>
            <a:rPr lang="pl-PL" b="0" i="0" u="none" dirty="0"/>
            <a:t>tj. 4,2% wszystkich miejsc)</a:t>
          </a:r>
          <a:endParaRPr lang="pl-PL" dirty="0"/>
        </a:p>
      </dgm:t>
    </dgm:pt>
    <dgm:pt modelId="{91713F9D-2D43-437B-85AF-D6E158FFF7DA}" type="parTrans" cxnId="{38D753ED-A194-4FB2-A3B3-2BAB73365751}">
      <dgm:prSet/>
      <dgm:spPr/>
      <dgm:t>
        <a:bodyPr/>
        <a:lstStyle/>
        <a:p>
          <a:endParaRPr lang="pl-PL"/>
        </a:p>
      </dgm:t>
    </dgm:pt>
    <dgm:pt modelId="{8A5B5EC4-7AAA-40F2-93A9-7AD2F7EF8DE8}" type="sibTrans" cxnId="{38D753ED-A194-4FB2-A3B3-2BAB73365751}">
      <dgm:prSet/>
      <dgm:spPr/>
      <dgm:t>
        <a:bodyPr/>
        <a:lstStyle/>
        <a:p>
          <a:endParaRPr lang="pl-PL"/>
        </a:p>
      </dgm:t>
    </dgm:pt>
    <dgm:pt modelId="{0F4BBF8D-14ED-4410-A092-1D2DC1EC4DC5}">
      <dgm:prSet phldrT="[Tekst]"/>
      <dgm:spPr/>
      <dgm:t>
        <a:bodyPr/>
        <a:lstStyle/>
        <a:p>
          <a:r>
            <a:rPr lang="pl-PL" b="1" dirty="0"/>
            <a:t>Wskaźnik dostępności miejsc opieki </a:t>
          </a:r>
          <a:br>
            <a:rPr lang="pl-PL" dirty="0"/>
          </a:br>
          <a:r>
            <a:rPr lang="pl-PL" dirty="0"/>
            <a:t>(tzw. „użłobkowienie”)</a:t>
          </a:r>
        </a:p>
        <a:p>
          <a:r>
            <a:rPr lang="pl-PL" dirty="0"/>
            <a:t>-</a:t>
          </a:r>
        </a:p>
        <a:p>
          <a:r>
            <a:rPr lang="pl-PL" dirty="0"/>
            <a:t>36%</a:t>
          </a:r>
        </a:p>
        <a:p>
          <a:r>
            <a:rPr lang="pl-PL"/>
            <a:t>(38% </a:t>
          </a:r>
          <a:r>
            <a:rPr lang="pl-PL" dirty="0"/>
            <a:t>w woj. zachodniopomorskim)</a:t>
          </a:r>
        </a:p>
      </dgm:t>
    </dgm:pt>
    <dgm:pt modelId="{D6B72781-BF76-46CB-B787-769C8DE439FD}" type="parTrans" cxnId="{88ACB2D4-8162-427B-984A-B70E7CCC1411}">
      <dgm:prSet/>
      <dgm:spPr/>
      <dgm:t>
        <a:bodyPr/>
        <a:lstStyle/>
        <a:p>
          <a:endParaRPr lang="pl-PL"/>
        </a:p>
      </dgm:t>
    </dgm:pt>
    <dgm:pt modelId="{39F318A2-0479-4538-9AFF-9593879A0E39}" type="sibTrans" cxnId="{88ACB2D4-8162-427B-984A-B70E7CCC1411}">
      <dgm:prSet/>
      <dgm:spPr/>
      <dgm:t>
        <a:bodyPr/>
        <a:lstStyle/>
        <a:p>
          <a:endParaRPr lang="pl-PL"/>
        </a:p>
      </dgm:t>
    </dgm:pt>
    <dgm:pt modelId="{25005ABA-E80B-4B58-9CD3-578C78C68AE1}">
      <dgm:prSet phldrT="[Tekst]" custT="1"/>
      <dgm:spPr/>
      <dgm:t>
        <a:bodyPr anchor="t"/>
        <a:lstStyle/>
        <a:p>
          <a:r>
            <a:rPr lang="pl-PL" sz="1700" b="1" dirty="0"/>
            <a:t>Liczba „białych plam”</a:t>
          </a:r>
        </a:p>
        <a:p>
          <a:r>
            <a:rPr lang="pl-PL" sz="1700" dirty="0"/>
            <a:t>1046</a:t>
          </a:r>
        </a:p>
        <a:p>
          <a:r>
            <a:rPr lang="pl-PL" sz="1700" dirty="0"/>
            <a:t>(52 w woj. zachodniopomorskim na 113 gmin, </a:t>
          </a:r>
          <a:br>
            <a:rPr lang="pl-PL" sz="1700" dirty="0"/>
          </a:br>
          <a:r>
            <a:rPr lang="pl-PL" sz="1700" dirty="0"/>
            <a:t>tj. 46% gmin w województwie)</a:t>
          </a:r>
        </a:p>
        <a:p>
          <a:endParaRPr lang="pl-PL" sz="1700" dirty="0"/>
        </a:p>
        <a:p>
          <a:r>
            <a:rPr lang="pl-PL" sz="1000" dirty="0"/>
            <a:t>*stan na 31.03.2024</a:t>
          </a:r>
        </a:p>
      </dgm:t>
    </dgm:pt>
    <dgm:pt modelId="{37A2638E-7299-4514-9284-06E362EF2427}" type="parTrans" cxnId="{F5545DEB-7204-49A6-8E76-18F3E3868941}">
      <dgm:prSet/>
      <dgm:spPr/>
      <dgm:t>
        <a:bodyPr/>
        <a:lstStyle/>
        <a:p>
          <a:endParaRPr lang="pl-PL"/>
        </a:p>
      </dgm:t>
    </dgm:pt>
    <dgm:pt modelId="{CD856E2E-6859-4C86-ABF0-860FCCFBFFF0}" type="sibTrans" cxnId="{F5545DEB-7204-49A6-8E76-18F3E3868941}">
      <dgm:prSet/>
      <dgm:spPr/>
      <dgm:t>
        <a:bodyPr/>
        <a:lstStyle/>
        <a:p>
          <a:endParaRPr lang="pl-PL"/>
        </a:p>
      </dgm:t>
    </dgm:pt>
    <dgm:pt modelId="{5A408A2C-3D0C-4982-9743-688389C6BBEE}" type="pres">
      <dgm:prSet presAssocID="{B74900B4-CB50-4A54-9AAA-B8B9DEFF77B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F7C916-AE5E-47FB-91B3-9FD98AAE93B2}" type="pres">
      <dgm:prSet presAssocID="{B74900B4-CB50-4A54-9AAA-B8B9DEFF77B4}" presName="matrix" presStyleCnt="0"/>
      <dgm:spPr/>
    </dgm:pt>
    <dgm:pt modelId="{ACFC11B6-EF74-4C44-930D-B8675039AF57}" type="pres">
      <dgm:prSet presAssocID="{B74900B4-CB50-4A54-9AAA-B8B9DEFF77B4}" presName="tile1" presStyleLbl="node1" presStyleIdx="0" presStyleCnt="4"/>
      <dgm:spPr/>
    </dgm:pt>
    <dgm:pt modelId="{9F728C3D-1841-49A8-9943-FB65F8D2334B}" type="pres">
      <dgm:prSet presAssocID="{B74900B4-CB50-4A54-9AAA-B8B9DEFF77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246B85-1CB6-4224-9F43-51D4808BF03C}" type="pres">
      <dgm:prSet presAssocID="{B74900B4-CB50-4A54-9AAA-B8B9DEFF77B4}" presName="tile2" presStyleLbl="node1" presStyleIdx="1" presStyleCnt="4" custLinFactNeighborX="3447" custLinFactNeighborY="-3195"/>
      <dgm:spPr/>
    </dgm:pt>
    <dgm:pt modelId="{2DB927BC-70D7-414C-AFD8-8A0FCD16D7E8}" type="pres">
      <dgm:prSet presAssocID="{B74900B4-CB50-4A54-9AAA-B8B9DEFF77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0B5A18-7CE7-4FBA-9E15-62C268F948D3}" type="pres">
      <dgm:prSet presAssocID="{B74900B4-CB50-4A54-9AAA-B8B9DEFF77B4}" presName="tile3" presStyleLbl="node1" presStyleIdx="2" presStyleCnt="4"/>
      <dgm:spPr/>
    </dgm:pt>
    <dgm:pt modelId="{C5DB487E-FC8A-479C-B3D5-A82082A59E43}" type="pres">
      <dgm:prSet presAssocID="{B74900B4-CB50-4A54-9AAA-B8B9DEFF77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DB139F-12DC-46B2-9B95-64D0575C186E}" type="pres">
      <dgm:prSet presAssocID="{B74900B4-CB50-4A54-9AAA-B8B9DEFF77B4}" presName="tile4" presStyleLbl="node1" presStyleIdx="3" presStyleCnt="4"/>
      <dgm:spPr/>
    </dgm:pt>
    <dgm:pt modelId="{116E2B7C-80AF-4906-BCAD-8740915A758C}" type="pres">
      <dgm:prSet presAssocID="{B74900B4-CB50-4A54-9AAA-B8B9DEFF77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18A26D-6E4F-496B-8235-480BC8D641D7}" type="pres">
      <dgm:prSet presAssocID="{B74900B4-CB50-4A54-9AAA-B8B9DEFF77B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908D307-BA84-478A-9143-6653FE6CA99C}" type="presOf" srcId="{9CCDD3F6-2831-4D67-993C-7C189695A6F5}" destId="{73246B85-1CB6-4224-9F43-51D4808BF03C}" srcOrd="0" destOrd="0" presId="urn:microsoft.com/office/officeart/2005/8/layout/matrix1"/>
    <dgm:cxn modelId="{962E1B18-AB1E-42FE-89D4-1E7607559C76}" type="presOf" srcId="{25005ABA-E80B-4B58-9CD3-578C78C68AE1}" destId="{6CDB139F-12DC-46B2-9B95-64D0575C186E}" srcOrd="0" destOrd="0" presId="urn:microsoft.com/office/officeart/2005/8/layout/matrix1"/>
    <dgm:cxn modelId="{5A73602A-3734-4380-8367-75610D47BFEE}" type="presOf" srcId="{9CCDD3F6-2831-4D67-993C-7C189695A6F5}" destId="{2DB927BC-70D7-414C-AFD8-8A0FCD16D7E8}" srcOrd="1" destOrd="0" presId="urn:microsoft.com/office/officeart/2005/8/layout/matrix1"/>
    <dgm:cxn modelId="{8BAF8A3B-2760-490C-A557-90818730E830}" srcId="{6B52F657-5A33-454E-91F3-86404714BE8C}" destId="{D1169EE7-49D9-48D5-8E19-D049A37ABE31}" srcOrd="0" destOrd="0" parTransId="{EB67DD89-E93E-4AF5-B936-8D95DE6E6FC4}" sibTransId="{FA017DBD-23F3-43F6-B6A7-53F7EADDDC22}"/>
    <dgm:cxn modelId="{C41E2978-15B5-4993-B080-0ACC69050079}" type="presOf" srcId="{0F4BBF8D-14ED-4410-A092-1D2DC1EC4DC5}" destId="{C5DB487E-FC8A-479C-B3D5-A82082A59E43}" srcOrd="1" destOrd="0" presId="urn:microsoft.com/office/officeart/2005/8/layout/matrix1"/>
    <dgm:cxn modelId="{CBF87582-5003-4F2E-9EB4-594B4DA9EDA4}" srcId="{B74900B4-CB50-4A54-9AAA-B8B9DEFF77B4}" destId="{6B52F657-5A33-454E-91F3-86404714BE8C}" srcOrd="0" destOrd="0" parTransId="{D20329FD-635F-4349-9AA8-B6205A7AC410}" sibTransId="{5E79C211-AA28-4B8F-924F-EF93DFA76E78}"/>
    <dgm:cxn modelId="{DEDC08AF-820A-4247-AC0A-8AD14B3C2FBA}" type="presOf" srcId="{25005ABA-E80B-4B58-9CD3-578C78C68AE1}" destId="{116E2B7C-80AF-4906-BCAD-8740915A758C}" srcOrd="1" destOrd="0" presId="urn:microsoft.com/office/officeart/2005/8/layout/matrix1"/>
    <dgm:cxn modelId="{FBCC09BA-0825-474D-9A5C-E98647EA8388}" type="presOf" srcId="{0F4BBF8D-14ED-4410-A092-1D2DC1EC4DC5}" destId="{6E0B5A18-7CE7-4FBA-9E15-62C268F948D3}" srcOrd="0" destOrd="0" presId="urn:microsoft.com/office/officeart/2005/8/layout/matrix1"/>
    <dgm:cxn modelId="{AD8F77C4-BF34-43E3-B21E-4F08735091A2}" type="presOf" srcId="{B74900B4-CB50-4A54-9AAA-B8B9DEFF77B4}" destId="{5A408A2C-3D0C-4982-9743-688389C6BBEE}" srcOrd="0" destOrd="0" presId="urn:microsoft.com/office/officeart/2005/8/layout/matrix1"/>
    <dgm:cxn modelId="{4C3C74CA-954B-4D77-A600-261E3B330BD1}" type="presOf" srcId="{D1169EE7-49D9-48D5-8E19-D049A37ABE31}" destId="{9F728C3D-1841-49A8-9943-FB65F8D2334B}" srcOrd="1" destOrd="0" presId="urn:microsoft.com/office/officeart/2005/8/layout/matrix1"/>
    <dgm:cxn modelId="{8C06FFCC-3932-4B96-A99A-3F6EBA65F436}" type="presOf" srcId="{6B52F657-5A33-454E-91F3-86404714BE8C}" destId="{2A18A26D-6E4F-496B-8235-480BC8D641D7}" srcOrd="0" destOrd="0" presId="urn:microsoft.com/office/officeart/2005/8/layout/matrix1"/>
    <dgm:cxn modelId="{88ACB2D4-8162-427B-984A-B70E7CCC1411}" srcId="{6B52F657-5A33-454E-91F3-86404714BE8C}" destId="{0F4BBF8D-14ED-4410-A092-1D2DC1EC4DC5}" srcOrd="2" destOrd="0" parTransId="{D6B72781-BF76-46CB-B787-769C8DE439FD}" sibTransId="{39F318A2-0479-4538-9AFF-9593879A0E39}"/>
    <dgm:cxn modelId="{0DD08AE1-8484-4B40-B7E1-CC087359EE6B}" type="presOf" srcId="{D1169EE7-49D9-48D5-8E19-D049A37ABE31}" destId="{ACFC11B6-EF74-4C44-930D-B8675039AF57}" srcOrd="0" destOrd="0" presId="urn:microsoft.com/office/officeart/2005/8/layout/matrix1"/>
    <dgm:cxn modelId="{F5545DEB-7204-49A6-8E76-18F3E3868941}" srcId="{6B52F657-5A33-454E-91F3-86404714BE8C}" destId="{25005ABA-E80B-4B58-9CD3-578C78C68AE1}" srcOrd="3" destOrd="0" parTransId="{37A2638E-7299-4514-9284-06E362EF2427}" sibTransId="{CD856E2E-6859-4C86-ABF0-860FCCFBFFF0}"/>
    <dgm:cxn modelId="{38D753ED-A194-4FB2-A3B3-2BAB73365751}" srcId="{6B52F657-5A33-454E-91F3-86404714BE8C}" destId="{9CCDD3F6-2831-4D67-993C-7C189695A6F5}" srcOrd="1" destOrd="0" parTransId="{91713F9D-2D43-437B-85AF-D6E158FFF7DA}" sibTransId="{8A5B5EC4-7AAA-40F2-93A9-7AD2F7EF8DE8}"/>
    <dgm:cxn modelId="{657F8FBB-67C1-4072-95F0-AD8878121F41}" type="presParOf" srcId="{5A408A2C-3D0C-4982-9743-688389C6BBEE}" destId="{E4F7C916-AE5E-47FB-91B3-9FD98AAE93B2}" srcOrd="0" destOrd="0" presId="urn:microsoft.com/office/officeart/2005/8/layout/matrix1"/>
    <dgm:cxn modelId="{38B9E697-51F5-49B3-ADDD-91513AE46916}" type="presParOf" srcId="{E4F7C916-AE5E-47FB-91B3-9FD98AAE93B2}" destId="{ACFC11B6-EF74-4C44-930D-B8675039AF57}" srcOrd="0" destOrd="0" presId="urn:microsoft.com/office/officeart/2005/8/layout/matrix1"/>
    <dgm:cxn modelId="{57A0E92B-E7AC-4611-B13C-1A2251EC45F4}" type="presParOf" srcId="{E4F7C916-AE5E-47FB-91B3-9FD98AAE93B2}" destId="{9F728C3D-1841-49A8-9943-FB65F8D2334B}" srcOrd="1" destOrd="0" presId="urn:microsoft.com/office/officeart/2005/8/layout/matrix1"/>
    <dgm:cxn modelId="{D167349D-6691-411B-AD66-1EA50AA99FD4}" type="presParOf" srcId="{E4F7C916-AE5E-47FB-91B3-9FD98AAE93B2}" destId="{73246B85-1CB6-4224-9F43-51D4808BF03C}" srcOrd="2" destOrd="0" presId="urn:microsoft.com/office/officeart/2005/8/layout/matrix1"/>
    <dgm:cxn modelId="{5622BD1E-C094-4BFF-B507-9F4247B03FA0}" type="presParOf" srcId="{E4F7C916-AE5E-47FB-91B3-9FD98AAE93B2}" destId="{2DB927BC-70D7-414C-AFD8-8A0FCD16D7E8}" srcOrd="3" destOrd="0" presId="urn:microsoft.com/office/officeart/2005/8/layout/matrix1"/>
    <dgm:cxn modelId="{77D202D6-C9AD-410E-B400-A6CA9055E7C9}" type="presParOf" srcId="{E4F7C916-AE5E-47FB-91B3-9FD98AAE93B2}" destId="{6E0B5A18-7CE7-4FBA-9E15-62C268F948D3}" srcOrd="4" destOrd="0" presId="urn:microsoft.com/office/officeart/2005/8/layout/matrix1"/>
    <dgm:cxn modelId="{6EE12B56-A1A9-4934-9540-3E8F6BD4F3BB}" type="presParOf" srcId="{E4F7C916-AE5E-47FB-91B3-9FD98AAE93B2}" destId="{C5DB487E-FC8A-479C-B3D5-A82082A59E43}" srcOrd="5" destOrd="0" presId="urn:microsoft.com/office/officeart/2005/8/layout/matrix1"/>
    <dgm:cxn modelId="{B832E61F-8E37-4E16-804A-067F50FBBCC4}" type="presParOf" srcId="{E4F7C916-AE5E-47FB-91B3-9FD98AAE93B2}" destId="{6CDB139F-12DC-46B2-9B95-64D0575C186E}" srcOrd="6" destOrd="0" presId="urn:microsoft.com/office/officeart/2005/8/layout/matrix1"/>
    <dgm:cxn modelId="{3761242B-7825-4478-8807-53DE1D5FB9EE}" type="presParOf" srcId="{E4F7C916-AE5E-47FB-91B3-9FD98AAE93B2}" destId="{116E2B7C-80AF-4906-BCAD-8740915A758C}" srcOrd="7" destOrd="0" presId="urn:microsoft.com/office/officeart/2005/8/layout/matrix1"/>
    <dgm:cxn modelId="{E30F8291-BFD7-427A-B796-AEC03743334D}" type="presParOf" srcId="{5A408A2C-3D0C-4982-9743-688389C6BBEE}" destId="{2A18A26D-6E4F-496B-8235-480BC8D641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900B4-CB50-4A54-9AAA-B8B9DEFF77B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52F657-5A33-454E-91F3-86404714BE8C}">
      <dgm:prSet phldrT="[Tekst]"/>
      <dgm:spPr/>
      <dgm:t>
        <a:bodyPr/>
        <a:lstStyle/>
        <a:p>
          <a:r>
            <a:rPr lang="pl-PL" dirty="0"/>
            <a:t>System opieki nad dziećmi w wieku do lat 3</a:t>
          </a:r>
        </a:p>
      </dgm:t>
    </dgm:pt>
    <dgm:pt modelId="{D20329FD-635F-4349-9AA8-B6205A7AC410}" type="parTrans" cxnId="{CBF87582-5003-4F2E-9EB4-594B4DA9EDA4}">
      <dgm:prSet/>
      <dgm:spPr/>
      <dgm:t>
        <a:bodyPr/>
        <a:lstStyle/>
        <a:p>
          <a:endParaRPr lang="pl-PL"/>
        </a:p>
      </dgm:t>
    </dgm:pt>
    <dgm:pt modelId="{5E79C211-AA28-4B8F-924F-EF93DFA76E78}" type="sibTrans" cxnId="{CBF87582-5003-4F2E-9EB4-594B4DA9EDA4}">
      <dgm:prSet/>
      <dgm:spPr/>
      <dgm:t>
        <a:bodyPr/>
        <a:lstStyle/>
        <a:p>
          <a:endParaRPr lang="pl-PL"/>
        </a:p>
      </dgm:t>
    </dgm:pt>
    <dgm:pt modelId="{D1169EE7-49D9-48D5-8E19-D049A37ABE31}">
      <dgm:prSet phldrT="[Tekst]"/>
      <dgm:spPr/>
      <dgm:t>
        <a:bodyPr/>
        <a:lstStyle/>
        <a:p>
          <a:r>
            <a:rPr lang="pl-PL" b="1" dirty="0"/>
            <a:t>Liczba instytucji opieki</a:t>
          </a:r>
        </a:p>
        <a:p>
          <a:r>
            <a:rPr lang="pl-PL" dirty="0"/>
            <a:t>-</a:t>
          </a:r>
        </a:p>
        <a:p>
          <a:r>
            <a:rPr lang="pl-PL" dirty="0"/>
            <a:t>8 112</a:t>
          </a:r>
        </a:p>
        <a:p>
          <a:r>
            <a:rPr lang="pl-PL" dirty="0"/>
            <a:t>(</a:t>
          </a:r>
          <a:r>
            <a:rPr lang="pl-PL" b="0" i="0" u="none" dirty="0"/>
            <a:t>765</a:t>
          </a:r>
          <a:r>
            <a:rPr lang="pl-PL" dirty="0"/>
            <a:t> w woj. małopolskim)</a:t>
          </a:r>
        </a:p>
      </dgm:t>
    </dgm:pt>
    <dgm:pt modelId="{EB67DD89-E93E-4AF5-B936-8D95DE6E6FC4}" type="parTrans" cxnId="{8BAF8A3B-2760-490C-A557-90818730E830}">
      <dgm:prSet/>
      <dgm:spPr/>
      <dgm:t>
        <a:bodyPr/>
        <a:lstStyle/>
        <a:p>
          <a:endParaRPr lang="pl-PL"/>
        </a:p>
      </dgm:t>
    </dgm:pt>
    <dgm:pt modelId="{FA017DBD-23F3-43F6-B6A7-53F7EADDDC22}" type="sibTrans" cxnId="{8BAF8A3B-2760-490C-A557-90818730E830}">
      <dgm:prSet/>
      <dgm:spPr/>
      <dgm:t>
        <a:bodyPr/>
        <a:lstStyle/>
        <a:p>
          <a:endParaRPr lang="pl-PL"/>
        </a:p>
      </dgm:t>
    </dgm:pt>
    <dgm:pt modelId="{9CCDD3F6-2831-4D67-993C-7C189695A6F5}">
      <dgm:prSet phldrT="[Tekst]"/>
      <dgm:spPr/>
      <dgm:t>
        <a:bodyPr/>
        <a:lstStyle/>
        <a:p>
          <a:r>
            <a:rPr lang="pl-PL" b="1" dirty="0"/>
            <a:t>Liczba miejsc opieki</a:t>
          </a:r>
        </a:p>
        <a:p>
          <a:r>
            <a:rPr lang="pl-PL" dirty="0"/>
            <a:t>-</a:t>
          </a:r>
        </a:p>
        <a:p>
          <a:r>
            <a:rPr lang="pl-PL" b="0" i="0" u="none" dirty="0"/>
            <a:t>236 297</a:t>
          </a:r>
        </a:p>
        <a:p>
          <a:r>
            <a:rPr lang="pl-PL" b="0" i="0" u="none" dirty="0"/>
            <a:t>(23 111 w woj. </a:t>
          </a:r>
          <a:r>
            <a:rPr lang="pl-PL" dirty="0"/>
            <a:t>małopolskim</a:t>
          </a:r>
          <a:r>
            <a:rPr lang="pl-PL" b="0" i="0" u="none" dirty="0"/>
            <a:t>, </a:t>
          </a:r>
          <a:br>
            <a:rPr lang="pl-PL" b="0" i="0" u="none" dirty="0"/>
          </a:br>
          <a:r>
            <a:rPr lang="pl-PL" b="0" i="0" u="none" dirty="0"/>
            <a:t>tj. 9,8% wszystkich miejsc)</a:t>
          </a:r>
          <a:endParaRPr lang="pl-PL" dirty="0"/>
        </a:p>
      </dgm:t>
    </dgm:pt>
    <dgm:pt modelId="{91713F9D-2D43-437B-85AF-D6E158FFF7DA}" type="parTrans" cxnId="{38D753ED-A194-4FB2-A3B3-2BAB73365751}">
      <dgm:prSet/>
      <dgm:spPr/>
      <dgm:t>
        <a:bodyPr/>
        <a:lstStyle/>
        <a:p>
          <a:endParaRPr lang="pl-PL"/>
        </a:p>
      </dgm:t>
    </dgm:pt>
    <dgm:pt modelId="{8A5B5EC4-7AAA-40F2-93A9-7AD2F7EF8DE8}" type="sibTrans" cxnId="{38D753ED-A194-4FB2-A3B3-2BAB73365751}">
      <dgm:prSet/>
      <dgm:spPr/>
      <dgm:t>
        <a:bodyPr/>
        <a:lstStyle/>
        <a:p>
          <a:endParaRPr lang="pl-PL"/>
        </a:p>
      </dgm:t>
    </dgm:pt>
    <dgm:pt modelId="{0F4BBF8D-14ED-4410-A092-1D2DC1EC4DC5}">
      <dgm:prSet phldrT="[Tekst]"/>
      <dgm:spPr/>
      <dgm:t>
        <a:bodyPr/>
        <a:lstStyle/>
        <a:p>
          <a:r>
            <a:rPr lang="pl-PL" b="1" dirty="0"/>
            <a:t>Wskaźnik dostępności miejsc opieki </a:t>
          </a:r>
          <a:br>
            <a:rPr lang="pl-PL" dirty="0"/>
          </a:br>
          <a:r>
            <a:rPr lang="pl-PL" dirty="0"/>
            <a:t>(tzw. „użłobkowienie”)</a:t>
          </a:r>
        </a:p>
        <a:p>
          <a:r>
            <a:rPr lang="pl-PL" dirty="0"/>
            <a:t>-</a:t>
          </a:r>
        </a:p>
        <a:p>
          <a:r>
            <a:rPr lang="pl-PL" dirty="0"/>
            <a:t>36%</a:t>
          </a:r>
        </a:p>
        <a:p>
          <a:r>
            <a:rPr lang="pl-PL"/>
            <a:t>(34% </a:t>
          </a:r>
          <a:r>
            <a:rPr lang="pl-PL" dirty="0"/>
            <a:t>w woj. małopolskim)</a:t>
          </a:r>
        </a:p>
      </dgm:t>
    </dgm:pt>
    <dgm:pt modelId="{D6B72781-BF76-46CB-B787-769C8DE439FD}" type="parTrans" cxnId="{88ACB2D4-8162-427B-984A-B70E7CCC1411}">
      <dgm:prSet/>
      <dgm:spPr/>
      <dgm:t>
        <a:bodyPr/>
        <a:lstStyle/>
        <a:p>
          <a:endParaRPr lang="pl-PL"/>
        </a:p>
      </dgm:t>
    </dgm:pt>
    <dgm:pt modelId="{39F318A2-0479-4538-9AFF-9593879A0E39}" type="sibTrans" cxnId="{88ACB2D4-8162-427B-984A-B70E7CCC1411}">
      <dgm:prSet/>
      <dgm:spPr/>
      <dgm:t>
        <a:bodyPr/>
        <a:lstStyle/>
        <a:p>
          <a:endParaRPr lang="pl-PL"/>
        </a:p>
      </dgm:t>
    </dgm:pt>
    <dgm:pt modelId="{25005ABA-E80B-4B58-9CD3-578C78C68AE1}">
      <dgm:prSet phldrT="[Tekst]" custT="1"/>
      <dgm:spPr/>
      <dgm:t>
        <a:bodyPr anchor="t"/>
        <a:lstStyle/>
        <a:p>
          <a:r>
            <a:rPr lang="pl-PL" sz="1700" b="1" dirty="0"/>
            <a:t>Liczba „białych plam”</a:t>
          </a:r>
        </a:p>
        <a:p>
          <a:r>
            <a:rPr lang="pl-PL" sz="1700" dirty="0"/>
            <a:t>1046</a:t>
          </a:r>
        </a:p>
        <a:p>
          <a:r>
            <a:rPr lang="pl-PL" sz="1700" dirty="0"/>
            <a:t>(48 w woj. małopolskim, </a:t>
          </a:r>
          <a:br>
            <a:rPr lang="pl-PL" sz="1700" dirty="0"/>
          </a:br>
          <a:r>
            <a:rPr lang="pl-PL" sz="1700" dirty="0"/>
            <a:t>tj. 26% gmin w województwie)</a:t>
          </a:r>
        </a:p>
        <a:p>
          <a:endParaRPr lang="pl-PL" sz="1700" dirty="0"/>
        </a:p>
        <a:p>
          <a:r>
            <a:rPr lang="pl-PL" sz="1000" dirty="0"/>
            <a:t>*stan na 31.03.2024</a:t>
          </a:r>
        </a:p>
      </dgm:t>
    </dgm:pt>
    <dgm:pt modelId="{37A2638E-7299-4514-9284-06E362EF2427}" type="parTrans" cxnId="{F5545DEB-7204-49A6-8E76-18F3E3868941}">
      <dgm:prSet/>
      <dgm:spPr/>
      <dgm:t>
        <a:bodyPr/>
        <a:lstStyle/>
        <a:p>
          <a:endParaRPr lang="pl-PL"/>
        </a:p>
      </dgm:t>
    </dgm:pt>
    <dgm:pt modelId="{CD856E2E-6859-4C86-ABF0-860FCCFBFFF0}" type="sibTrans" cxnId="{F5545DEB-7204-49A6-8E76-18F3E3868941}">
      <dgm:prSet/>
      <dgm:spPr/>
      <dgm:t>
        <a:bodyPr/>
        <a:lstStyle/>
        <a:p>
          <a:endParaRPr lang="pl-PL"/>
        </a:p>
      </dgm:t>
    </dgm:pt>
    <dgm:pt modelId="{5A408A2C-3D0C-4982-9743-688389C6BBEE}" type="pres">
      <dgm:prSet presAssocID="{B74900B4-CB50-4A54-9AAA-B8B9DEFF77B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F7C916-AE5E-47FB-91B3-9FD98AAE93B2}" type="pres">
      <dgm:prSet presAssocID="{B74900B4-CB50-4A54-9AAA-B8B9DEFF77B4}" presName="matrix" presStyleCnt="0"/>
      <dgm:spPr/>
    </dgm:pt>
    <dgm:pt modelId="{ACFC11B6-EF74-4C44-930D-B8675039AF57}" type="pres">
      <dgm:prSet presAssocID="{B74900B4-CB50-4A54-9AAA-B8B9DEFF77B4}" presName="tile1" presStyleLbl="node1" presStyleIdx="0" presStyleCnt="4"/>
      <dgm:spPr/>
    </dgm:pt>
    <dgm:pt modelId="{9F728C3D-1841-49A8-9943-FB65F8D2334B}" type="pres">
      <dgm:prSet presAssocID="{B74900B4-CB50-4A54-9AAA-B8B9DEFF77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246B85-1CB6-4224-9F43-51D4808BF03C}" type="pres">
      <dgm:prSet presAssocID="{B74900B4-CB50-4A54-9AAA-B8B9DEFF77B4}" presName="tile2" presStyleLbl="node1" presStyleIdx="1" presStyleCnt="4" custLinFactNeighborX="3447" custLinFactNeighborY="-3195"/>
      <dgm:spPr/>
    </dgm:pt>
    <dgm:pt modelId="{2DB927BC-70D7-414C-AFD8-8A0FCD16D7E8}" type="pres">
      <dgm:prSet presAssocID="{B74900B4-CB50-4A54-9AAA-B8B9DEFF77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0B5A18-7CE7-4FBA-9E15-62C268F948D3}" type="pres">
      <dgm:prSet presAssocID="{B74900B4-CB50-4A54-9AAA-B8B9DEFF77B4}" presName="tile3" presStyleLbl="node1" presStyleIdx="2" presStyleCnt="4"/>
      <dgm:spPr/>
    </dgm:pt>
    <dgm:pt modelId="{C5DB487E-FC8A-479C-B3D5-A82082A59E43}" type="pres">
      <dgm:prSet presAssocID="{B74900B4-CB50-4A54-9AAA-B8B9DEFF77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DB139F-12DC-46B2-9B95-64D0575C186E}" type="pres">
      <dgm:prSet presAssocID="{B74900B4-CB50-4A54-9AAA-B8B9DEFF77B4}" presName="tile4" presStyleLbl="node1" presStyleIdx="3" presStyleCnt="4"/>
      <dgm:spPr/>
    </dgm:pt>
    <dgm:pt modelId="{116E2B7C-80AF-4906-BCAD-8740915A758C}" type="pres">
      <dgm:prSet presAssocID="{B74900B4-CB50-4A54-9AAA-B8B9DEFF77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18A26D-6E4F-496B-8235-480BC8D641D7}" type="pres">
      <dgm:prSet presAssocID="{B74900B4-CB50-4A54-9AAA-B8B9DEFF77B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908D307-BA84-478A-9143-6653FE6CA99C}" type="presOf" srcId="{9CCDD3F6-2831-4D67-993C-7C189695A6F5}" destId="{73246B85-1CB6-4224-9F43-51D4808BF03C}" srcOrd="0" destOrd="0" presId="urn:microsoft.com/office/officeart/2005/8/layout/matrix1"/>
    <dgm:cxn modelId="{962E1B18-AB1E-42FE-89D4-1E7607559C76}" type="presOf" srcId="{25005ABA-E80B-4B58-9CD3-578C78C68AE1}" destId="{6CDB139F-12DC-46B2-9B95-64D0575C186E}" srcOrd="0" destOrd="0" presId="urn:microsoft.com/office/officeart/2005/8/layout/matrix1"/>
    <dgm:cxn modelId="{5A73602A-3734-4380-8367-75610D47BFEE}" type="presOf" srcId="{9CCDD3F6-2831-4D67-993C-7C189695A6F5}" destId="{2DB927BC-70D7-414C-AFD8-8A0FCD16D7E8}" srcOrd="1" destOrd="0" presId="urn:microsoft.com/office/officeart/2005/8/layout/matrix1"/>
    <dgm:cxn modelId="{8BAF8A3B-2760-490C-A557-90818730E830}" srcId="{6B52F657-5A33-454E-91F3-86404714BE8C}" destId="{D1169EE7-49D9-48D5-8E19-D049A37ABE31}" srcOrd="0" destOrd="0" parTransId="{EB67DD89-E93E-4AF5-B936-8D95DE6E6FC4}" sibTransId="{FA017DBD-23F3-43F6-B6A7-53F7EADDDC22}"/>
    <dgm:cxn modelId="{C41E2978-15B5-4993-B080-0ACC69050079}" type="presOf" srcId="{0F4BBF8D-14ED-4410-A092-1D2DC1EC4DC5}" destId="{C5DB487E-FC8A-479C-B3D5-A82082A59E43}" srcOrd="1" destOrd="0" presId="urn:microsoft.com/office/officeart/2005/8/layout/matrix1"/>
    <dgm:cxn modelId="{CBF87582-5003-4F2E-9EB4-594B4DA9EDA4}" srcId="{B74900B4-CB50-4A54-9AAA-B8B9DEFF77B4}" destId="{6B52F657-5A33-454E-91F3-86404714BE8C}" srcOrd="0" destOrd="0" parTransId="{D20329FD-635F-4349-9AA8-B6205A7AC410}" sibTransId="{5E79C211-AA28-4B8F-924F-EF93DFA76E78}"/>
    <dgm:cxn modelId="{DEDC08AF-820A-4247-AC0A-8AD14B3C2FBA}" type="presOf" srcId="{25005ABA-E80B-4B58-9CD3-578C78C68AE1}" destId="{116E2B7C-80AF-4906-BCAD-8740915A758C}" srcOrd="1" destOrd="0" presId="urn:microsoft.com/office/officeart/2005/8/layout/matrix1"/>
    <dgm:cxn modelId="{FBCC09BA-0825-474D-9A5C-E98647EA8388}" type="presOf" srcId="{0F4BBF8D-14ED-4410-A092-1D2DC1EC4DC5}" destId="{6E0B5A18-7CE7-4FBA-9E15-62C268F948D3}" srcOrd="0" destOrd="0" presId="urn:microsoft.com/office/officeart/2005/8/layout/matrix1"/>
    <dgm:cxn modelId="{AD8F77C4-BF34-43E3-B21E-4F08735091A2}" type="presOf" srcId="{B74900B4-CB50-4A54-9AAA-B8B9DEFF77B4}" destId="{5A408A2C-3D0C-4982-9743-688389C6BBEE}" srcOrd="0" destOrd="0" presId="urn:microsoft.com/office/officeart/2005/8/layout/matrix1"/>
    <dgm:cxn modelId="{4C3C74CA-954B-4D77-A600-261E3B330BD1}" type="presOf" srcId="{D1169EE7-49D9-48D5-8E19-D049A37ABE31}" destId="{9F728C3D-1841-49A8-9943-FB65F8D2334B}" srcOrd="1" destOrd="0" presId="urn:microsoft.com/office/officeart/2005/8/layout/matrix1"/>
    <dgm:cxn modelId="{8C06FFCC-3932-4B96-A99A-3F6EBA65F436}" type="presOf" srcId="{6B52F657-5A33-454E-91F3-86404714BE8C}" destId="{2A18A26D-6E4F-496B-8235-480BC8D641D7}" srcOrd="0" destOrd="0" presId="urn:microsoft.com/office/officeart/2005/8/layout/matrix1"/>
    <dgm:cxn modelId="{88ACB2D4-8162-427B-984A-B70E7CCC1411}" srcId="{6B52F657-5A33-454E-91F3-86404714BE8C}" destId="{0F4BBF8D-14ED-4410-A092-1D2DC1EC4DC5}" srcOrd="2" destOrd="0" parTransId="{D6B72781-BF76-46CB-B787-769C8DE439FD}" sibTransId="{39F318A2-0479-4538-9AFF-9593879A0E39}"/>
    <dgm:cxn modelId="{0DD08AE1-8484-4B40-B7E1-CC087359EE6B}" type="presOf" srcId="{D1169EE7-49D9-48D5-8E19-D049A37ABE31}" destId="{ACFC11B6-EF74-4C44-930D-B8675039AF57}" srcOrd="0" destOrd="0" presId="urn:microsoft.com/office/officeart/2005/8/layout/matrix1"/>
    <dgm:cxn modelId="{F5545DEB-7204-49A6-8E76-18F3E3868941}" srcId="{6B52F657-5A33-454E-91F3-86404714BE8C}" destId="{25005ABA-E80B-4B58-9CD3-578C78C68AE1}" srcOrd="3" destOrd="0" parTransId="{37A2638E-7299-4514-9284-06E362EF2427}" sibTransId="{CD856E2E-6859-4C86-ABF0-860FCCFBFFF0}"/>
    <dgm:cxn modelId="{38D753ED-A194-4FB2-A3B3-2BAB73365751}" srcId="{6B52F657-5A33-454E-91F3-86404714BE8C}" destId="{9CCDD3F6-2831-4D67-993C-7C189695A6F5}" srcOrd="1" destOrd="0" parTransId="{91713F9D-2D43-437B-85AF-D6E158FFF7DA}" sibTransId="{8A5B5EC4-7AAA-40F2-93A9-7AD2F7EF8DE8}"/>
    <dgm:cxn modelId="{657F8FBB-67C1-4072-95F0-AD8878121F41}" type="presParOf" srcId="{5A408A2C-3D0C-4982-9743-688389C6BBEE}" destId="{E4F7C916-AE5E-47FB-91B3-9FD98AAE93B2}" srcOrd="0" destOrd="0" presId="urn:microsoft.com/office/officeart/2005/8/layout/matrix1"/>
    <dgm:cxn modelId="{38B9E697-51F5-49B3-ADDD-91513AE46916}" type="presParOf" srcId="{E4F7C916-AE5E-47FB-91B3-9FD98AAE93B2}" destId="{ACFC11B6-EF74-4C44-930D-B8675039AF57}" srcOrd="0" destOrd="0" presId="urn:microsoft.com/office/officeart/2005/8/layout/matrix1"/>
    <dgm:cxn modelId="{57A0E92B-E7AC-4611-B13C-1A2251EC45F4}" type="presParOf" srcId="{E4F7C916-AE5E-47FB-91B3-9FD98AAE93B2}" destId="{9F728C3D-1841-49A8-9943-FB65F8D2334B}" srcOrd="1" destOrd="0" presId="urn:microsoft.com/office/officeart/2005/8/layout/matrix1"/>
    <dgm:cxn modelId="{D167349D-6691-411B-AD66-1EA50AA99FD4}" type="presParOf" srcId="{E4F7C916-AE5E-47FB-91B3-9FD98AAE93B2}" destId="{73246B85-1CB6-4224-9F43-51D4808BF03C}" srcOrd="2" destOrd="0" presId="urn:microsoft.com/office/officeart/2005/8/layout/matrix1"/>
    <dgm:cxn modelId="{5622BD1E-C094-4BFF-B507-9F4247B03FA0}" type="presParOf" srcId="{E4F7C916-AE5E-47FB-91B3-9FD98AAE93B2}" destId="{2DB927BC-70D7-414C-AFD8-8A0FCD16D7E8}" srcOrd="3" destOrd="0" presId="urn:microsoft.com/office/officeart/2005/8/layout/matrix1"/>
    <dgm:cxn modelId="{77D202D6-C9AD-410E-B400-A6CA9055E7C9}" type="presParOf" srcId="{E4F7C916-AE5E-47FB-91B3-9FD98AAE93B2}" destId="{6E0B5A18-7CE7-4FBA-9E15-62C268F948D3}" srcOrd="4" destOrd="0" presId="urn:microsoft.com/office/officeart/2005/8/layout/matrix1"/>
    <dgm:cxn modelId="{6EE12B56-A1A9-4934-9540-3E8F6BD4F3BB}" type="presParOf" srcId="{E4F7C916-AE5E-47FB-91B3-9FD98AAE93B2}" destId="{C5DB487E-FC8A-479C-B3D5-A82082A59E43}" srcOrd="5" destOrd="0" presId="urn:microsoft.com/office/officeart/2005/8/layout/matrix1"/>
    <dgm:cxn modelId="{B832E61F-8E37-4E16-804A-067F50FBBCC4}" type="presParOf" srcId="{E4F7C916-AE5E-47FB-91B3-9FD98AAE93B2}" destId="{6CDB139F-12DC-46B2-9B95-64D0575C186E}" srcOrd="6" destOrd="0" presId="urn:microsoft.com/office/officeart/2005/8/layout/matrix1"/>
    <dgm:cxn modelId="{3761242B-7825-4478-8807-53DE1D5FB9EE}" type="presParOf" srcId="{E4F7C916-AE5E-47FB-91B3-9FD98AAE93B2}" destId="{116E2B7C-80AF-4906-BCAD-8740915A758C}" srcOrd="7" destOrd="0" presId="urn:microsoft.com/office/officeart/2005/8/layout/matrix1"/>
    <dgm:cxn modelId="{E30F8291-BFD7-427A-B796-AEC03743334D}" type="presParOf" srcId="{5A408A2C-3D0C-4982-9743-688389C6BBEE}" destId="{2A18A26D-6E4F-496B-8235-480BC8D641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48598-DA8B-449C-A51C-7F383139C7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168237-A90E-43FC-AF21-036AB436DA00}">
      <dgm:prSet phldrT="[Tekst]" custT="1"/>
      <dgm:spPr/>
      <dgm:t>
        <a:bodyPr/>
        <a:lstStyle/>
        <a:p>
          <a:r>
            <a:rPr lang="pl-PL" sz="3100" dirty="0"/>
            <a:t>Uchwały możliwe do podjęcia</a:t>
          </a:r>
          <a:br>
            <a:rPr lang="pl-PL" sz="3100" dirty="0"/>
          </a:br>
          <a:r>
            <a:rPr lang="pl-PL" sz="3100" dirty="0"/>
            <a:t>przez gminy:</a:t>
          </a:r>
        </a:p>
      </dgm:t>
    </dgm:pt>
    <dgm:pt modelId="{C85CAD6E-516C-4EA6-A4AB-40F596215BEF}" type="parTrans" cxnId="{03E0CDA2-F0FA-452B-BC53-628E0C5EDC51}">
      <dgm:prSet/>
      <dgm:spPr/>
      <dgm:t>
        <a:bodyPr/>
        <a:lstStyle/>
        <a:p>
          <a:endParaRPr lang="pl-PL"/>
        </a:p>
      </dgm:t>
    </dgm:pt>
    <dgm:pt modelId="{AFD4A309-A4B7-4957-9A07-35B04760A400}" type="sibTrans" cxnId="{03E0CDA2-F0FA-452B-BC53-628E0C5EDC51}">
      <dgm:prSet/>
      <dgm:spPr/>
      <dgm:t>
        <a:bodyPr/>
        <a:lstStyle/>
        <a:p>
          <a:endParaRPr lang="pl-PL"/>
        </a:p>
      </dgm:t>
    </dgm:pt>
    <dgm:pt modelId="{E047357B-2677-4CD8-8AB4-8E31EB0E083A}">
      <dgm:prSet phldrT="[Tekst]"/>
      <dgm:spPr/>
      <dgm:t>
        <a:bodyPr/>
        <a:lstStyle/>
        <a:p>
          <a:r>
            <a:rPr lang="pl-PL" dirty="0"/>
            <a:t>dot. wysokości opłat rodziców w instytucjach prowadzonych przez gminę</a:t>
          </a:r>
        </a:p>
      </dgm:t>
    </dgm:pt>
    <dgm:pt modelId="{6F6CE645-D567-4264-894D-718BA9A9F515}" type="parTrans" cxnId="{939016AE-4463-4BE8-946B-215C730C492B}">
      <dgm:prSet/>
      <dgm:spPr/>
      <dgm:t>
        <a:bodyPr/>
        <a:lstStyle/>
        <a:p>
          <a:endParaRPr lang="pl-PL"/>
        </a:p>
      </dgm:t>
    </dgm:pt>
    <dgm:pt modelId="{FEACB299-2DA3-48DA-9227-FB74739F6D0F}" type="sibTrans" cxnId="{939016AE-4463-4BE8-946B-215C730C492B}">
      <dgm:prSet/>
      <dgm:spPr/>
      <dgm:t>
        <a:bodyPr/>
        <a:lstStyle/>
        <a:p>
          <a:endParaRPr lang="pl-PL"/>
        </a:p>
      </dgm:t>
    </dgm:pt>
    <dgm:pt modelId="{10231CF6-948E-4C85-889D-60FDCAE58714}">
      <dgm:prSet phldrT="[Teks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l-PL" dirty="0"/>
            <a:t>dot. przyznania dotacji dla innych podmiotów</a:t>
          </a:r>
          <a:br>
            <a:rPr lang="pl-PL" dirty="0"/>
          </a:br>
          <a:r>
            <a:rPr lang="pl-PL" dirty="0"/>
            <a:t>celem obniżenia opłaty ponoszonej </a:t>
          </a:r>
          <a:br>
            <a:rPr lang="pl-PL" dirty="0"/>
          </a:br>
          <a:r>
            <a:rPr lang="pl-PL" dirty="0"/>
            <a:t>przez rodzica</a:t>
          </a:r>
        </a:p>
      </dgm:t>
    </dgm:pt>
    <dgm:pt modelId="{5B91FB2C-4B3B-4F6A-A7A4-2FF7511B211B}" type="parTrans" cxnId="{D63C594F-FDC7-4AF9-83F1-B10F98A9DDC6}">
      <dgm:prSet/>
      <dgm:spPr/>
      <dgm:t>
        <a:bodyPr/>
        <a:lstStyle/>
        <a:p>
          <a:endParaRPr lang="pl-PL"/>
        </a:p>
      </dgm:t>
    </dgm:pt>
    <dgm:pt modelId="{E4E598B5-E370-4B6E-92CC-1A0C5038D53F}" type="sibTrans" cxnId="{D63C594F-FDC7-4AF9-83F1-B10F98A9DDC6}">
      <dgm:prSet/>
      <dgm:spPr/>
      <dgm:t>
        <a:bodyPr/>
        <a:lstStyle/>
        <a:p>
          <a:endParaRPr lang="pl-PL"/>
        </a:p>
      </dgm:t>
    </dgm:pt>
    <dgm:pt modelId="{BA3637DE-2BC6-4454-942F-07F87A4E836D}" type="pres">
      <dgm:prSet presAssocID="{D9448598-DA8B-449C-A51C-7F383139C7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CDFD7A-A36C-4560-A84D-C717A015B03E}" type="pres">
      <dgm:prSet presAssocID="{C7168237-A90E-43FC-AF21-036AB436DA00}" presName="root" presStyleCnt="0"/>
      <dgm:spPr/>
    </dgm:pt>
    <dgm:pt modelId="{FDDCBA7D-2DE8-4438-992A-AF728F0481AD}" type="pres">
      <dgm:prSet presAssocID="{C7168237-A90E-43FC-AF21-036AB436DA00}" presName="rootComposite" presStyleCnt="0"/>
      <dgm:spPr/>
    </dgm:pt>
    <dgm:pt modelId="{D6F59D7E-CBE6-4C6D-849A-E135CB0FE14C}" type="pres">
      <dgm:prSet presAssocID="{C7168237-A90E-43FC-AF21-036AB436DA00}" presName="rootText" presStyleLbl="node1" presStyleIdx="0" presStyleCnt="1" custScaleX="235226"/>
      <dgm:spPr/>
    </dgm:pt>
    <dgm:pt modelId="{A9978FA6-DF3B-497F-86DD-85B800820264}" type="pres">
      <dgm:prSet presAssocID="{C7168237-A90E-43FC-AF21-036AB436DA00}" presName="rootConnector" presStyleLbl="node1" presStyleIdx="0" presStyleCnt="1"/>
      <dgm:spPr/>
    </dgm:pt>
    <dgm:pt modelId="{257D0E35-62EA-4A62-BB8F-F5B8E5BBE9C4}" type="pres">
      <dgm:prSet presAssocID="{C7168237-A90E-43FC-AF21-036AB436DA00}" presName="childShape" presStyleCnt="0"/>
      <dgm:spPr/>
    </dgm:pt>
    <dgm:pt modelId="{8041B599-FCCF-452D-882F-28EA5E610203}" type="pres">
      <dgm:prSet presAssocID="{6F6CE645-D567-4264-894D-718BA9A9F515}" presName="Name13" presStyleLbl="parChTrans1D2" presStyleIdx="0" presStyleCnt="2"/>
      <dgm:spPr/>
    </dgm:pt>
    <dgm:pt modelId="{DB8CD219-7C52-4EFB-8247-86BA8A6644ED}" type="pres">
      <dgm:prSet presAssocID="{E047357B-2677-4CD8-8AB4-8E31EB0E083A}" presName="childText" presStyleLbl="bgAcc1" presStyleIdx="0" presStyleCnt="2" custScaleX="312497">
        <dgm:presLayoutVars>
          <dgm:bulletEnabled val="1"/>
        </dgm:presLayoutVars>
      </dgm:prSet>
      <dgm:spPr/>
    </dgm:pt>
    <dgm:pt modelId="{C90DAC05-43BD-4079-AC52-B06199535E87}" type="pres">
      <dgm:prSet presAssocID="{5B91FB2C-4B3B-4F6A-A7A4-2FF7511B211B}" presName="Name13" presStyleLbl="parChTrans1D2" presStyleIdx="1" presStyleCnt="2"/>
      <dgm:spPr/>
    </dgm:pt>
    <dgm:pt modelId="{48C8B548-525B-4776-AF3D-FBB32B96047C}" type="pres">
      <dgm:prSet presAssocID="{10231CF6-948E-4C85-889D-60FDCAE58714}" presName="childText" presStyleLbl="bgAcc1" presStyleIdx="1" presStyleCnt="2" custScaleX="314755">
        <dgm:presLayoutVars>
          <dgm:bulletEnabled val="1"/>
        </dgm:presLayoutVars>
      </dgm:prSet>
      <dgm:spPr/>
    </dgm:pt>
  </dgm:ptLst>
  <dgm:cxnLst>
    <dgm:cxn modelId="{3C631513-66B8-4CCA-B82C-172752911674}" type="presOf" srcId="{10231CF6-948E-4C85-889D-60FDCAE58714}" destId="{48C8B548-525B-4776-AF3D-FBB32B96047C}" srcOrd="0" destOrd="0" presId="urn:microsoft.com/office/officeart/2005/8/layout/hierarchy3"/>
    <dgm:cxn modelId="{74F7E41F-37E0-480D-AC3F-EDDF69252747}" type="presOf" srcId="{C7168237-A90E-43FC-AF21-036AB436DA00}" destId="{A9978FA6-DF3B-497F-86DD-85B800820264}" srcOrd="1" destOrd="0" presId="urn:microsoft.com/office/officeart/2005/8/layout/hierarchy3"/>
    <dgm:cxn modelId="{A753E435-6BEC-4634-93F7-33AA9FB87005}" type="presOf" srcId="{5B91FB2C-4B3B-4F6A-A7A4-2FF7511B211B}" destId="{C90DAC05-43BD-4079-AC52-B06199535E87}" srcOrd="0" destOrd="0" presId="urn:microsoft.com/office/officeart/2005/8/layout/hierarchy3"/>
    <dgm:cxn modelId="{D63C594F-FDC7-4AF9-83F1-B10F98A9DDC6}" srcId="{C7168237-A90E-43FC-AF21-036AB436DA00}" destId="{10231CF6-948E-4C85-889D-60FDCAE58714}" srcOrd="1" destOrd="0" parTransId="{5B91FB2C-4B3B-4F6A-A7A4-2FF7511B211B}" sibTransId="{E4E598B5-E370-4B6E-92CC-1A0C5038D53F}"/>
    <dgm:cxn modelId="{E1CE697D-4D12-40AF-83A2-28872D7CA571}" type="presOf" srcId="{6F6CE645-D567-4264-894D-718BA9A9F515}" destId="{8041B599-FCCF-452D-882F-28EA5E610203}" srcOrd="0" destOrd="0" presId="urn:microsoft.com/office/officeart/2005/8/layout/hierarchy3"/>
    <dgm:cxn modelId="{151FD09E-B81D-4E56-A714-0116FCEB0830}" type="presOf" srcId="{C7168237-A90E-43FC-AF21-036AB436DA00}" destId="{D6F59D7E-CBE6-4C6D-849A-E135CB0FE14C}" srcOrd="0" destOrd="0" presId="urn:microsoft.com/office/officeart/2005/8/layout/hierarchy3"/>
    <dgm:cxn modelId="{03E0CDA2-F0FA-452B-BC53-628E0C5EDC51}" srcId="{D9448598-DA8B-449C-A51C-7F383139C7B9}" destId="{C7168237-A90E-43FC-AF21-036AB436DA00}" srcOrd="0" destOrd="0" parTransId="{C85CAD6E-516C-4EA6-A4AB-40F596215BEF}" sibTransId="{AFD4A309-A4B7-4957-9A07-35B04760A400}"/>
    <dgm:cxn modelId="{939016AE-4463-4BE8-946B-215C730C492B}" srcId="{C7168237-A90E-43FC-AF21-036AB436DA00}" destId="{E047357B-2677-4CD8-8AB4-8E31EB0E083A}" srcOrd="0" destOrd="0" parTransId="{6F6CE645-D567-4264-894D-718BA9A9F515}" sibTransId="{FEACB299-2DA3-48DA-9227-FB74739F6D0F}"/>
    <dgm:cxn modelId="{91939DB4-EA8D-4519-98DB-91AFA0CDB230}" type="presOf" srcId="{E047357B-2677-4CD8-8AB4-8E31EB0E083A}" destId="{DB8CD219-7C52-4EFB-8247-86BA8A6644ED}" srcOrd="0" destOrd="0" presId="urn:microsoft.com/office/officeart/2005/8/layout/hierarchy3"/>
    <dgm:cxn modelId="{07141ABA-6BB0-4840-8552-16E07A7A252D}" type="presOf" srcId="{D9448598-DA8B-449C-A51C-7F383139C7B9}" destId="{BA3637DE-2BC6-4454-942F-07F87A4E836D}" srcOrd="0" destOrd="0" presId="urn:microsoft.com/office/officeart/2005/8/layout/hierarchy3"/>
    <dgm:cxn modelId="{6323B1C9-289F-4169-ABD5-EAAA47132413}" type="presParOf" srcId="{BA3637DE-2BC6-4454-942F-07F87A4E836D}" destId="{9CCDFD7A-A36C-4560-A84D-C717A015B03E}" srcOrd="0" destOrd="0" presId="urn:microsoft.com/office/officeart/2005/8/layout/hierarchy3"/>
    <dgm:cxn modelId="{B7CACF72-0DC2-41B3-9FC7-4EB56DAB483B}" type="presParOf" srcId="{9CCDFD7A-A36C-4560-A84D-C717A015B03E}" destId="{FDDCBA7D-2DE8-4438-992A-AF728F0481AD}" srcOrd="0" destOrd="0" presId="urn:microsoft.com/office/officeart/2005/8/layout/hierarchy3"/>
    <dgm:cxn modelId="{549881A3-DB2C-4AB3-897C-EF5B6429155C}" type="presParOf" srcId="{FDDCBA7D-2DE8-4438-992A-AF728F0481AD}" destId="{D6F59D7E-CBE6-4C6D-849A-E135CB0FE14C}" srcOrd="0" destOrd="0" presId="urn:microsoft.com/office/officeart/2005/8/layout/hierarchy3"/>
    <dgm:cxn modelId="{E51810F5-AA9F-4540-AAA5-AAAFF5378A18}" type="presParOf" srcId="{FDDCBA7D-2DE8-4438-992A-AF728F0481AD}" destId="{A9978FA6-DF3B-497F-86DD-85B800820264}" srcOrd="1" destOrd="0" presId="urn:microsoft.com/office/officeart/2005/8/layout/hierarchy3"/>
    <dgm:cxn modelId="{E104880A-40DB-436D-BA09-BCC97285225A}" type="presParOf" srcId="{9CCDFD7A-A36C-4560-A84D-C717A015B03E}" destId="{257D0E35-62EA-4A62-BB8F-F5B8E5BBE9C4}" srcOrd="1" destOrd="0" presId="urn:microsoft.com/office/officeart/2005/8/layout/hierarchy3"/>
    <dgm:cxn modelId="{8B543102-C8BB-4D74-BB8B-9F2C5C3A522D}" type="presParOf" srcId="{257D0E35-62EA-4A62-BB8F-F5B8E5BBE9C4}" destId="{8041B599-FCCF-452D-882F-28EA5E610203}" srcOrd="0" destOrd="0" presId="urn:microsoft.com/office/officeart/2005/8/layout/hierarchy3"/>
    <dgm:cxn modelId="{E461CDC0-B609-4839-905D-8A66E09F7840}" type="presParOf" srcId="{257D0E35-62EA-4A62-BB8F-F5B8E5BBE9C4}" destId="{DB8CD219-7C52-4EFB-8247-86BA8A6644ED}" srcOrd="1" destOrd="0" presId="urn:microsoft.com/office/officeart/2005/8/layout/hierarchy3"/>
    <dgm:cxn modelId="{14C48505-7B51-4CFF-A02A-EBBE75A7713D}" type="presParOf" srcId="{257D0E35-62EA-4A62-BB8F-F5B8E5BBE9C4}" destId="{C90DAC05-43BD-4079-AC52-B06199535E87}" srcOrd="2" destOrd="0" presId="urn:microsoft.com/office/officeart/2005/8/layout/hierarchy3"/>
    <dgm:cxn modelId="{6A75AA88-6FF8-44CE-8BFB-7215B0AE9378}" type="presParOf" srcId="{257D0E35-62EA-4A62-BB8F-F5B8E5BBE9C4}" destId="{48C8B548-525B-4776-AF3D-FBB32B9604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C11B6-EF74-4C44-930D-B8675039AF57}">
      <dsp:nvSpPr>
        <dsp:cNvPr id="0" name=""/>
        <dsp:cNvSpPr/>
      </dsp:nvSpPr>
      <dsp:spPr>
        <a:xfrm rot="16200000">
          <a:off x="1203664" y="-1203664"/>
          <a:ext cx="2596718" cy="50040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Liczba instytucji opieki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8 112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</a:t>
          </a:r>
          <a:r>
            <a:rPr lang="pl-PL" sz="1900" b="0" i="0" u="none" kern="1200" dirty="0"/>
            <a:t>311</a:t>
          </a:r>
          <a:r>
            <a:rPr lang="pl-PL" sz="1900" kern="1200" dirty="0"/>
            <a:t> w woj. zachodniopomorskim)</a:t>
          </a:r>
        </a:p>
      </dsp:txBody>
      <dsp:txXfrm rot="5400000">
        <a:off x="-1" y="1"/>
        <a:ext cx="5004046" cy="1947538"/>
      </dsp:txXfrm>
    </dsp:sp>
    <dsp:sp modelId="{73246B85-1CB6-4224-9F43-51D4808BF03C}">
      <dsp:nvSpPr>
        <dsp:cNvPr id="0" name=""/>
        <dsp:cNvSpPr/>
      </dsp:nvSpPr>
      <dsp:spPr>
        <a:xfrm>
          <a:off x="5004046" y="0"/>
          <a:ext cx="5004046" cy="2596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Liczba miejsc opieki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u="none" kern="1200" dirty="0"/>
            <a:t>236 297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u="none" kern="1200" dirty="0"/>
            <a:t>(9 833 w woj. </a:t>
          </a:r>
          <a:r>
            <a:rPr lang="pl-PL" sz="1900" kern="1200" dirty="0"/>
            <a:t>zachodniopomorskim</a:t>
          </a:r>
          <a:r>
            <a:rPr lang="pl-PL" sz="1900" b="0" i="0" u="none" kern="1200" dirty="0"/>
            <a:t>, </a:t>
          </a:r>
          <a:br>
            <a:rPr lang="pl-PL" sz="1900" b="0" i="0" u="none" kern="1200" dirty="0"/>
          </a:br>
          <a:r>
            <a:rPr lang="pl-PL" sz="1900" b="0" i="0" u="none" kern="1200" dirty="0"/>
            <a:t>tj. 4,2% wszystkich miejsc)</a:t>
          </a:r>
          <a:endParaRPr lang="pl-PL" sz="1900" kern="1200" dirty="0"/>
        </a:p>
      </dsp:txBody>
      <dsp:txXfrm>
        <a:off x="5004046" y="0"/>
        <a:ext cx="5004046" cy="1947538"/>
      </dsp:txXfrm>
    </dsp:sp>
    <dsp:sp modelId="{6E0B5A18-7CE7-4FBA-9E15-62C268F948D3}">
      <dsp:nvSpPr>
        <dsp:cNvPr id="0" name=""/>
        <dsp:cNvSpPr/>
      </dsp:nvSpPr>
      <dsp:spPr>
        <a:xfrm rot="10800000">
          <a:off x="0" y="2596718"/>
          <a:ext cx="5004046" cy="2596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Wskaźnik dostępności miejsc opieki </a:t>
          </a:r>
          <a:br>
            <a:rPr lang="pl-PL" sz="1900" kern="1200" dirty="0"/>
          </a:br>
          <a:r>
            <a:rPr lang="pl-PL" sz="1900" kern="1200" dirty="0"/>
            <a:t>(tzw. „użłobkowienie”)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36%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(38% </a:t>
          </a:r>
          <a:r>
            <a:rPr lang="pl-PL" sz="1900" kern="1200" dirty="0"/>
            <a:t>w woj. zachodniopomorskim)</a:t>
          </a:r>
        </a:p>
      </dsp:txBody>
      <dsp:txXfrm rot="10800000">
        <a:off x="0" y="3245897"/>
        <a:ext cx="5004046" cy="1947538"/>
      </dsp:txXfrm>
    </dsp:sp>
    <dsp:sp modelId="{6CDB139F-12DC-46B2-9B95-64D0575C186E}">
      <dsp:nvSpPr>
        <dsp:cNvPr id="0" name=""/>
        <dsp:cNvSpPr/>
      </dsp:nvSpPr>
      <dsp:spPr>
        <a:xfrm rot="5400000">
          <a:off x="6207710" y="1393053"/>
          <a:ext cx="2596718" cy="50040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Liczba „białych plam”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1046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(52 w woj. zachodniopomorskim na 113 gmin, </a:t>
          </a:r>
          <a:br>
            <a:rPr lang="pl-PL" sz="1700" kern="1200" dirty="0"/>
          </a:br>
          <a:r>
            <a:rPr lang="pl-PL" sz="1700" kern="1200" dirty="0"/>
            <a:t>tj. 46% gmin w województwie)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*stan na 31.03.2024</a:t>
          </a:r>
        </a:p>
      </dsp:txBody>
      <dsp:txXfrm rot="-5400000">
        <a:off x="5004046" y="3245897"/>
        <a:ext cx="5004046" cy="1947538"/>
      </dsp:txXfrm>
    </dsp:sp>
    <dsp:sp modelId="{2A18A26D-6E4F-496B-8235-480BC8D641D7}">
      <dsp:nvSpPr>
        <dsp:cNvPr id="0" name=""/>
        <dsp:cNvSpPr/>
      </dsp:nvSpPr>
      <dsp:spPr>
        <a:xfrm>
          <a:off x="3502832" y="1947538"/>
          <a:ext cx="3002427" cy="129835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 opieki nad dziećmi w wieku do lat 3</a:t>
          </a:r>
        </a:p>
      </dsp:txBody>
      <dsp:txXfrm>
        <a:off x="3566213" y="2010919"/>
        <a:ext cx="2875665" cy="1171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C11B6-EF74-4C44-930D-B8675039AF57}">
      <dsp:nvSpPr>
        <dsp:cNvPr id="0" name=""/>
        <dsp:cNvSpPr/>
      </dsp:nvSpPr>
      <dsp:spPr>
        <a:xfrm rot="16200000">
          <a:off x="1203664" y="-1203664"/>
          <a:ext cx="2596718" cy="50040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Liczba instytucji opieki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8 112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(</a:t>
          </a:r>
          <a:r>
            <a:rPr lang="pl-PL" sz="1900" b="0" i="0" u="none" kern="1200" dirty="0"/>
            <a:t>765</a:t>
          </a:r>
          <a:r>
            <a:rPr lang="pl-PL" sz="1900" kern="1200" dirty="0"/>
            <a:t> w woj. małopolskim)</a:t>
          </a:r>
        </a:p>
      </dsp:txBody>
      <dsp:txXfrm rot="5400000">
        <a:off x="-1" y="1"/>
        <a:ext cx="5004046" cy="1947538"/>
      </dsp:txXfrm>
    </dsp:sp>
    <dsp:sp modelId="{73246B85-1CB6-4224-9F43-51D4808BF03C}">
      <dsp:nvSpPr>
        <dsp:cNvPr id="0" name=""/>
        <dsp:cNvSpPr/>
      </dsp:nvSpPr>
      <dsp:spPr>
        <a:xfrm>
          <a:off x="5004046" y="0"/>
          <a:ext cx="5004046" cy="2596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Liczba miejsc opieki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u="none" kern="1200" dirty="0"/>
            <a:t>236 297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u="none" kern="1200" dirty="0"/>
            <a:t>(23 111 w woj. </a:t>
          </a:r>
          <a:r>
            <a:rPr lang="pl-PL" sz="1900" kern="1200" dirty="0"/>
            <a:t>małopolskim</a:t>
          </a:r>
          <a:r>
            <a:rPr lang="pl-PL" sz="1900" b="0" i="0" u="none" kern="1200" dirty="0"/>
            <a:t>, </a:t>
          </a:r>
          <a:br>
            <a:rPr lang="pl-PL" sz="1900" b="0" i="0" u="none" kern="1200" dirty="0"/>
          </a:br>
          <a:r>
            <a:rPr lang="pl-PL" sz="1900" b="0" i="0" u="none" kern="1200" dirty="0"/>
            <a:t>tj. 9,8% wszystkich miejsc)</a:t>
          </a:r>
          <a:endParaRPr lang="pl-PL" sz="1900" kern="1200" dirty="0"/>
        </a:p>
      </dsp:txBody>
      <dsp:txXfrm>
        <a:off x="5004046" y="0"/>
        <a:ext cx="5004046" cy="1947538"/>
      </dsp:txXfrm>
    </dsp:sp>
    <dsp:sp modelId="{6E0B5A18-7CE7-4FBA-9E15-62C268F948D3}">
      <dsp:nvSpPr>
        <dsp:cNvPr id="0" name=""/>
        <dsp:cNvSpPr/>
      </dsp:nvSpPr>
      <dsp:spPr>
        <a:xfrm rot="10800000">
          <a:off x="0" y="2596718"/>
          <a:ext cx="5004046" cy="2596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Wskaźnik dostępności miejsc opieki </a:t>
          </a:r>
          <a:br>
            <a:rPr lang="pl-PL" sz="1900" kern="1200" dirty="0"/>
          </a:br>
          <a:r>
            <a:rPr lang="pl-PL" sz="1900" kern="1200" dirty="0"/>
            <a:t>(tzw. „użłobkowienie”)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-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36%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(34% </a:t>
          </a:r>
          <a:r>
            <a:rPr lang="pl-PL" sz="1900" kern="1200" dirty="0"/>
            <a:t>w woj. małopolskim)</a:t>
          </a:r>
        </a:p>
      </dsp:txBody>
      <dsp:txXfrm rot="10800000">
        <a:off x="0" y="3245897"/>
        <a:ext cx="5004046" cy="1947538"/>
      </dsp:txXfrm>
    </dsp:sp>
    <dsp:sp modelId="{6CDB139F-12DC-46B2-9B95-64D0575C186E}">
      <dsp:nvSpPr>
        <dsp:cNvPr id="0" name=""/>
        <dsp:cNvSpPr/>
      </dsp:nvSpPr>
      <dsp:spPr>
        <a:xfrm rot="5400000">
          <a:off x="6207710" y="1393053"/>
          <a:ext cx="2596718" cy="50040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Liczba „białych plam”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1046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(48 w woj. małopolskim, </a:t>
          </a:r>
          <a:br>
            <a:rPr lang="pl-PL" sz="1700" kern="1200" dirty="0"/>
          </a:br>
          <a:r>
            <a:rPr lang="pl-PL" sz="1700" kern="1200" dirty="0"/>
            <a:t>tj. 26% gmin w województwie)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*stan na 31.03.2024</a:t>
          </a:r>
        </a:p>
      </dsp:txBody>
      <dsp:txXfrm rot="-5400000">
        <a:off x="5004046" y="3245897"/>
        <a:ext cx="5004046" cy="1947538"/>
      </dsp:txXfrm>
    </dsp:sp>
    <dsp:sp modelId="{2A18A26D-6E4F-496B-8235-480BC8D641D7}">
      <dsp:nvSpPr>
        <dsp:cNvPr id="0" name=""/>
        <dsp:cNvSpPr/>
      </dsp:nvSpPr>
      <dsp:spPr>
        <a:xfrm>
          <a:off x="3502832" y="1947538"/>
          <a:ext cx="3002427" cy="129835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System opieki nad dziećmi w wieku do lat 3</a:t>
          </a:r>
        </a:p>
      </dsp:txBody>
      <dsp:txXfrm>
        <a:off x="3566213" y="2010919"/>
        <a:ext cx="2875665" cy="1171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9D7E-CBE6-4C6D-849A-E135CB0FE14C}">
      <dsp:nvSpPr>
        <dsp:cNvPr id="0" name=""/>
        <dsp:cNvSpPr/>
      </dsp:nvSpPr>
      <dsp:spPr>
        <a:xfrm>
          <a:off x="311950" y="492"/>
          <a:ext cx="6938634" cy="1474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Uchwały możliwe do podjęcia</a:t>
          </a:r>
          <a:br>
            <a:rPr lang="pl-PL" sz="3100" kern="1200" dirty="0"/>
          </a:br>
          <a:r>
            <a:rPr lang="pl-PL" sz="3100" kern="1200" dirty="0"/>
            <a:t>przez gminy:</a:t>
          </a:r>
        </a:p>
      </dsp:txBody>
      <dsp:txXfrm>
        <a:off x="355148" y="43690"/>
        <a:ext cx="6852238" cy="1388490"/>
      </dsp:txXfrm>
    </dsp:sp>
    <dsp:sp modelId="{8041B599-FCCF-452D-882F-28EA5E610203}">
      <dsp:nvSpPr>
        <dsp:cNvPr id="0" name=""/>
        <dsp:cNvSpPr/>
      </dsp:nvSpPr>
      <dsp:spPr>
        <a:xfrm>
          <a:off x="1005813" y="1475379"/>
          <a:ext cx="693863" cy="110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165"/>
              </a:lnTo>
              <a:lnTo>
                <a:pt x="693863" y="11061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CD219-7C52-4EFB-8247-86BA8A6644ED}">
      <dsp:nvSpPr>
        <dsp:cNvPr id="0" name=""/>
        <dsp:cNvSpPr/>
      </dsp:nvSpPr>
      <dsp:spPr>
        <a:xfrm>
          <a:off x="1699677" y="1844101"/>
          <a:ext cx="7374362" cy="14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dot. wysokości opłat rodziców w instytucjach prowadzonych przez gminę</a:t>
          </a:r>
        </a:p>
      </dsp:txBody>
      <dsp:txXfrm>
        <a:off x="1742875" y="1887299"/>
        <a:ext cx="7287966" cy="1388490"/>
      </dsp:txXfrm>
    </dsp:sp>
    <dsp:sp modelId="{C90DAC05-43BD-4079-AC52-B06199535E87}">
      <dsp:nvSpPr>
        <dsp:cNvPr id="0" name=""/>
        <dsp:cNvSpPr/>
      </dsp:nvSpPr>
      <dsp:spPr>
        <a:xfrm>
          <a:off x="1005813" y="1475379"/>
          <a:ext cx="693863" cy="294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773"/>
              </a:lnTo>
              <a:lnTo>
                <a:pt x="693863" y="2949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8B548-525B-4776-AF3D-FBB32B96047C}">
      <dsp:nvSpPr>
        <dsp:cNvPr id="0" name=""/>
        <dsp:cNvSpPr/>
      </dsp:nvSpPr>
      <dsp:spPr>
        <a:xfrm>
          <a:off x="1699677" y="3687709"/>
          <a:ext cx="7427647" cy="147488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dot. przyznania dotacji dla innych podmiotów</a:t>
          </a:r>
          <a:br>
            <a:rPr lang="pl-PL" sz="2900" kern="1200" dirty="0"/>
          </a:br>
          <a:r>
            <a:rPr lang="pl-PL" sz="2900" kern="1200" dirty="0"/>
            <a:t>celem obniżenia opłaty ponoszonej </a:t>
          </a:r>
          <a:br>
            <a:rPr lang="pl-PL" sz="2900" kern="1200" dirty="0"/>
          </a:br>
          <a:r>
            <a:rPr lang="pl-PL" sz="2900" kern="1200" dirty="0"/>
            <a:t>przez rodzica</a:t>
          </a:r>
        </a:p>
      </dsp:txBody>
      <dsp:txXfrm>
        <a:off x="1742875" y="3730907"/>
        <a:ext cx="7341251" cy="1388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CBAB-3FF2-4331-8399-394F9A9DA1F8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742816"/>
            <a:ext cx="5374640" cy="3880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60731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3" y="9360731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D845-C1CE-4849-BACE-F497F118E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2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96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7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7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57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D424-3B50-4D28-B699-D097560581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69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80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92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86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8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44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19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04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688B4BBA-32E1-4358-AE77-A461F1C35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9D7C9F-8081-4D7F-A748-E72D88E77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4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493C1F-9548-4BD0-9BFA-FEC685FA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2553"/>
            <a:ext cx="9144000" cy="15052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36ECB4-F374-43B0-B9A0-8FD71A96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8F5B81-438F-4DCF-B96E-F975D093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74FAC5-74DE-4859-ACF7-ECAAE865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3737EE-CA1B-452B-9F70-6F1FCBB49B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66" y="741308"/>
            <a:ext cx="4696066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999A1-443F-4304-BF8E-9A5F396F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652302-EE8D-47A0-88E7-B3E918BC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C3D720-8D51-4D9C-8535-6E3D6172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E70925-49B1-4A6C-948A-83369CEB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9638E-BDBC-4C69-B33E-8847051E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7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938228-0D4E-4FE1-87B3-74063DFF0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746AB2-94E6-4805-A0CB-8A60BC3DF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491EAA-8AAE-4105-90BC-3221673D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F432A2-1C25-4FEE-88AA-4CA550CE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9993B2-EB63-4652-9020-F0030990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90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C124D-AF29-4A7F-848E-36B015AC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282608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426936-7997-48FC-AF92-F1B6582C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0" y="1825625"/>
            <a:ext cx="827267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5C1BDD-18C7-48D7-9758-1B3A8D5E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7A5B56-AF67-4EE9-84BD-E01B7286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703DA1-BEBF-48DC-9CAB-F5128807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21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2C6BB-E473-4776-A212-DFBE85B3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87673E-1484-4B48-9D6D-9DA98641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C6FBEE-C64C-4F79-BA67-FBBEEE24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30DE8B-6FD7-428E-8A39-68181567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60305B-5A1C-43A6-B26D-1226CA4B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05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2A4245-A949-419D-A2AD-C7D3A524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A30E3-D680-4724-8A5B-1B8EF09B6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4608E-5830-45FC-9C97-26E707040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B6F686-C1E0-4188-A22B-B81D24F4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645AB7-43BD-4C3A-A30F-446DE3DC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CB0583-8A39-49FB-BB0F-63764E03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5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4AD88-BEBA-403C-9799-5F0D91D2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ED48D0-B6F6-400B-BCE2-82C188E7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9ECD56-EF4A-4C2B-A784-A7C84DAE7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E956535-F1EF-4F6F-AB9E-4E480AEB6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97B4EA-7681-4F2D-B51A-E368A6C8B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1955A3-BE4C-4F41-9EFB-9BE6138A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2601C37-5085-4EC5-8C5E-79ED8767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A629FFC-ED8C-4AE7-BBAF-4C4AB416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ACAAA-EE2B-4B42-944C-55B64826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6ABE8E-F801-45D2-8CBC-6DDD5FA9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05534E-9843-4D7B-9EF4-E220BB05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DAE3C0A-62B4-46A7-9563-11919239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83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86296-D38D-41B3-AD4B-395554A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817A13B-409F-4F2B-8BEA-C72D046B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3921FB-9EC3-4FA4-809C-23B66FF5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3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18D04-5F39-4B42-B8F9-B12DD287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FDB5D1-C4E6-4434-AE42-408F824F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554689-FED2-4CC9-897F-739B1503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74711-ACF7-4B1D-90D8-BF0C1262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4B3943-7214-4D83-9C83-A42FE1E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C32A27-73AA-45C3-B8C3-AFD6814E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9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E1D1B-2864-4777-90EE-C88BBFFE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784DFB-2834-4005-A3F0-C187795BE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79002B-2A62-47C7-AA40-7697EB89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FAFF6E-0DD5-4B4F-8F22-E96EEAF2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F22E12-3D09-4BFE-B192-DF01A0A0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260211-CB33-4435-82B4-86920F13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D41A70-1040-4F2E-98A3-DADDB8F6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26" y="365125"/>
            <a:ext cx="8222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0209F7-28BE-4DCF-9004-B231DE08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26" y="1825625"/>
            <a:ext cx="8222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06C1E7-2C75-410B-B216-395A4F6B2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01C9-CCEB-4B10-8E6B-87E90A311EB7}" type="datetimeFigureOut">
              <a:rPr lang="pl-PL" smtClean="0"/>
              <a:t>17.07.2024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89C3E2-CE5E-4BB9-BC22-82D1DDD59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C35C44-AE55-447F-96EE-6CAB7BFA3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7CBA3E-1065-4B7A-B1A8-3C0D1EAEF6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" y="240402"/>
            <a:ext cx="2744722" cy="8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z.Pactwa@mrips.gov.p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kretariat.dsr@mrips.gov.pl" TargetMode="External"/><Relationship Id="rId5" Type="http://schemas.openxmlformats.org/officeDocument/2006/relationships/hyperlink" Target="mailto:Angelika.Maliszewska@mrips.gov.pl" TargetMode="External"/><Relationship Id="rId4" Type="http://schemas.openxmlformats.org/officeDocument/2006/relationships/hyperlink" Target="mailto:Magdalena.Kolega@mrips.gov.p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13E17B-E1FA-4510-9F94-0285E810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546" y="2639703"/>
            <a:ext cx="9679237" cy="2387600"/>
          </a:xfrm>
        </p:spPr>
        <p:txBody>
          <a:bodyPr>
            <a:normAutofit/>
          </a:bodyPr>
          <a:lstStyle/>
          <a:p>
            <a:r>
              <a:rPr lang="pl-PL" sz="4400" dirty="0"/>
              <a:t>Polityka Rodzinna</a:t>
            </a:r>
            <a:br>
              <a:rPr lang="pl-PL" sz="4400" dirty="0"/>
            </a:br>
            <a:br>
              <a:rPr lang="pl-PL" sz="4400" dirty="0"/>
            </a:br>
            <a:r>
              <a:rPr lang="pl-PL" sz="4400" dirty="0"/>
              <a:t>Spotkanie w woj. małopolskim</a:t>
            </a:r>
          </a:p>
        </p:txBody>
      </p:sp>
      <p:sp>
        <p:nvSpPr>
          <p:cNvPr id="6" name="Podtytuł 4">
            <a:extLst>
              <a:ext uri="{FF2B5EF4-FFF2-40B4-BE49-F238E27FC236}">
                <a16:creationId xmlns:a16="http://schemas.microsoft.com/office/drawing/2014/main" id="{B792C67E-9ADE-4F39-A2D7-0FBB86732FF4}"/>
              </a:ext>
            </a:extLst>
          </p:cNvPr>
          <p:cNvSpPr txBox="1">
            <a:spLocks/>
          </p:cNvSpPr>
          <p:nvPr/>
        </p:nvSpPr>
        <p:spPr>
          <a:xfrm>
            <a:off x="1657547" y="6275773"/>
            <a:ext cx="9144000" cy="58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+mn-lt"/>
                <a:ea typeface="Calibri" panose="020F0502020204030204" pitchFamily="34" charset="0"/>
                <a:cs typeface="Poppins" panose="00000500000000000000" pitchFamily="2" charset="-18"/>
              </a:rPr>
              <a:t>19</a:t>
            </a:r>
            <a:r>
              <a:rPr lang="pl-PL" sz="1800" dirty="0">
                <a:effectLst/>
                <a:latin typeface="+mn-lt"/>
                <a:ea typeface="Calibri" panose="020F0502020204030204" pitchFamily="34" charset="0"/>
                <a:cs typeface="Poppins" panose="00000500000000000000" pitchFamily="2" charset="-18"/>
              </a:rPr>
              <a:t> lipca 2024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7DF4FD-44D8-4DA0-9073-8FFA8B879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41" y="808560"/>
            <a:ext cx="1242875" cy="12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75F3126-524A-440B-93F8-0DBDDF5E1860}"/>
              </a:ext>
            </a:extLst>
          </p:cNvPr>
          <p:cNvSpPr txBox="1"/>
          <p:nvPr/>
        </p:nvSpPr>
        <p:spPr>
          <a:xfrm>
            <a:off x="298384" y="-131719"/>
            <a:ext cx="11733195" cy="7121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b="1" kern="1200" cap="all" spc="27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UCHWAŁA NR X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b="1" kern="1200" cap="all" spc="27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RADY GMINY X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 dnia … </a:t>
            </a:r>
            <a:r>
              <a:rPr lang="pl-PL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września </a:t>
            </a: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2024 r.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pl-PL" sz="1800" b="1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sprawie wysokości i zasad ustalania oraz rozliczania dotacji celowej dla podmiotów prowadzących na terenie gminy X żłobki lub kluby dziecięce lub zatrudniające dziennych opiekunów oraz dla dziennych opiekunów prowadzących działalność na własny rachunek na terenie gminy X</a:t>
            </a:r>
          </a:p>
          <a:p>
            <a:pPr indent="323850" algn="just">
              <a:lnSpc>
                <a:spcPct val="150000"/>
              </a:lnSpc>
              <a:spcBef>
                <a:spcPts val="600"/>
              </a:spcBef>
            </a:pP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 podstawie art. 18 ust. 2 pkt 15 ustawy z dnia 8 marca 1990 r. o samorządzie gminnym (Dz. U. z 2024 r. poz. 609 i 721) oraz art. 60 ust. 2 ustawy z dnia 4 lutego 2011 r. o opiece nad dziećmi w wieku do lat 3 (Dz. U. z 2024 r. poz. 338, 743 i 858) rada gminy X uchwala, co następuje:</a:t>
            </a:r>
          </a:p>
          <a:p>
            <a:pPr indent="323850"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§ 1.</a:t>
            </a: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Podmiotom prowadzącym żłobki, kluby dziecięce lub zatrudniającym dziennych opiekunów oraz dziennym opiekunom prowadzącym działalność na własny rachunek przysługuje dotacja celowa na … (</a:t>
            </a:r>
            <a:r>
              <a:rPr lang="pl-PL" sz="1800" i="1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należy określić na jakie zadanie przysługuje dotacja</a:t>
            </a: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323850" algn="just">
              <a:lnSpc>
                <a:spcPct val="150000"/>
              </a:lnSpc>
              <a:spcBef>
                <a:spcPts val="600"/>
              </a:spcBef>
            </a:pPr>
            <a:r>
              <a:rPr lang="pl-PL" sz="1800" b="1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§ 2.</a:t>
            </a: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1. Dotacja, o której mowa w § 1, przysługuje na każde dziecko objęte opieką odpowiednio w żłobku lub klubie dziecięcym, lub przez dziennego opiekuna</a:t>
            </a:r>
            <a:r>
              <a:rPr lang="pl-PL" sz="1800" i="1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 tym na dziecko zamieszkałe na terenie gminy innej niż gmina X (fakultatywnie)</a:t>
            </a: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23850" algn="just">
              <a:lnSpc>
                <a:spcPct val="150000"/>
              </a:lnSpc>
            </a:pPr>
            <a:r>
              <a:rPr lang="pl-PL" sz="1800" dirty="0">
                <a:solidFill>
                  <a:schemeClr val="bg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Dotacja, o której mowa w § 1, przysługuje w wysokości X zł.</a:t>
            </a:r>
          </a:p>
        </p:txBody>
      </p:sp>
    </p:spTree>
    <p:extLst>
      <p:ext uri="{BB962C8B-B14F-4D97-AF65-F5344CB8AC3E}">
        <p14:creationId xmlns:p14="http://schemas.microsoft.com/office/powerpoint/2010/main" val="415546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5690F7-B7BF-4466-92B5-EE403817FF2B}"/>
              </a:ext>
            </a:extLst>
          </p:cNvPr>
          <p:cNvSpPr txBox="1"/>
          <p:nvPr/>
        </p:nvSpPr>
        <p:spPr>
          <a:xfrm>
            <a:off x="340093" y="2191956"/>
            <a:ext cx="11511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§ 3.</a:t>
            </a:r>
          </a:p>
          <a:p>
            <a:r>
              <a:rPr lang="pl-PL" b="1" dirty="0">
                <a:solidFill>
                  <a:schemeClr val="bg1"/>
                </a:solidFill>
              </a:rPr>
              <a:t> 1. Dotacja, o której mowa w § 1, ustalana jest z uwzględnieniem … (należy wskazać zasady ustalania dotacji).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2. Dotacja, o której mowa w § 1, ustalana jest na podstawie … (należy wskazać oświadczenia lub inne dokumenty uzasadniające przyznanie dotacji, np. wykaz dzieci objętych opieką odpowiednio w żłobku, klubie dziecięcym lub sprawowaną przez dziennego opiekuna).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§ 4. Dotacja, o której mowa w § 1, jest rozliczana z uwzględnieniem … (należy wskazać zasady rozliczania dotacji).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§ 5. Wykonanie uchwały powierza się …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§ 6. Uchwała wchodzi w życie z dniem …</a:t>
            </a:r>
          </a:p>
        </p:txBody>
      </p:sp>
    </p:spTree>
    <p:extLst>
      <p:ext uri="{BB962C8B-B14F-4D97-AF65-F5344CB8AC3E}">
        <p14:creationId xmlns:p14="http://schemas.microsoft.com/office/powerpoint/2010/main" val="314796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01" t="7989" r="23989" b="3812"/>
          <a:stretch/>
        </p:blipFill>
        <p:spPr>
          <a:xfrm>
            <a:off x="357808" y="1256306"/>
            <a:ext cx="5397717" cy="52089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D02F2F0-DA58-4C94-B61A-6D8201A3D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84" y="1256306"/>
            <a:ext cx="5071620" cy="520898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8741AC22-52E3-4E8D-9FD8-AE163F5F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282608" cy="591697"/>
          </a:xfrm>
        </p:spPr>
        <p:txBody>
          <a:bodyPr>
            <a:normAutofit fontScale="90000"/>
          </a:bodyPr>
          <a:lstStyle/>
          <a:p>
            <a:r>
              <a:rPr lang="pl-PL" dirty="0"/>
              <a:t>Plany dotyczące innych programów dotyczących likwidacji białych plam</a:t>
            </a:r>
          </a:p>
        </p:txBody>
      </p:sp>
    </p:spTree>
    <p:extLst>
      <p:ext uri="{BB962C8B-B14F-4D97-AF65-F5344CB8AC3E}">
        <p14:creationId xmlns:p14="http://schemas.microsoft.com/office/powerpoint/2010/main" val="202783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FD5D8-F426-43E0-A29A-E177DFB3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726172" cy="1325563"/>
          </a:xfrm>
        </p:spPr>
        <p:txBody>
          <a:bodyPr>
            <a:normAutofit/>
          </a:bodyPr>
          <a:lstStyle/>
          <a:p>
            <a:r>
              <a:rPr lang="pl-PL" sz="2800" dirty="0"/>
              <a:t>Program pierwszy dzienny opiekun </a:t>
            </a:r>
            <a:br>
              <a:rPr lang="pl-PL" sz="2800" dirty="0"/>
            </a:br>
            <a:r>
              <a:rPr lang="pl-PL" sz="2800" dirty="0"/>
              <a:t>w gminie 2024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9F4B1CB-22D5-429C-9C36-B9D78BFA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604243"/>
            <a:ext cx="11439298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Dedykowany konkurs tylko do gmin, w których nie ma opieki instytucjonalnej a żadna instytucja nie powstanie w ramach umów o dofinansowanie zadań z Programu Aktywny Maluch 2022-2029: </a:t>
            </a: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pokrycie kosztów zakupu lub remontu budynku (mieszkania) do </a:t>
            </a:r>
            <a:r>
              <a:rPr lang="pl-PL" b="1" dirty="0"/>
              <a:t>300 000 zł </a:t>
            </a:r>
            <a:r>
              <a:rPr lang="pl-PL" dirty="0"/>
              <a:t>na utworzenie miejsc opieki u maksymalnie 2 dziennych opiekunów</a:t>
            </a:r>
          </a:p>
          <a:p>
            <a:endParaRPr lang="pl-PL" dirty="0"/>
          </a:p>
          <a:p>
            <a:r>
              <a:rPr lang="pl-PL" dirty="0"/>
              <a:t>pokrycie kosztów zatrudnienia każdego dziennego opiekuna do </a:t>
            </a:r>
            <a:r>
              <a:rPr lang="pl-PL" b="1" dirty="0"/>
              <a:t>8 000 zł brutto </a:t>
            </a:r>
            <a:r>
              <a:rPr lang="pl-PL" dirty="0"/>
              <a:t>miesięcznie </a:t>
            </a:r>
          </a:p>
          <a:p>
            <a:endParaRPr lang="pl-PL" dirty="0"/>
          </a:p>
          <a:p>
            <a:r>
              <a:rPr lang="pl-PL" dirty="0"/>
              <a:t>dofinansowanie dotyczy zadań realizowanych w okresie </a:t>
            </a:r>
            <a:br>
              <a:rPr lang="pl-PL" dirty="0"/>
            </a:br>
            <a:r>
              <a:rPr lang="pl-PL" dirty="0"/>
              <a:t>od 15 lipca do dnia 31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182240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7E2269D-611E-427C-92E1-10AA216B1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194" y="1481788"/>
            <a:ext cx="8123068" cy="328817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8290BDC-459E-4F83-A1C9-F2A8ECFB2110}"/>
              </a:ext>
            </a:extLst>
          </p:cNvPr>
          <p:cNvSpPr/>
          <p:nvPr/>
        </p:nvSpPr>
        <p:spPr>
          <a:xfrm>
            <a:off x="2754839" y="2579266"/>
            <a:ext cx="737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>
                <a:solidFill>
                  <a:schemeClr val="bg1"/>
                </a:solidFill>
              </a:rPr>
              <a:t>30 sierpnia 2024 r. 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CFFEE9AC-854A-4991-980F-B8BE6AEF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010" y="1535077"/>
            <a:ext cx="6983979" cy="153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Planowany termin składania wniosków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3A3AF7E8-2DA3-4C2F-A494-3D31075E3AD4}"/>
              </a:ext>
            </a:extLst>
          </p:cNvPr>
          <p:cNvSpPr txBox="1">
            <a:spLocks/>
          </p:cNvSpPr>
          <p:nvPr/>
        </p:nvSpPr>
        <p:spPr>
          <a:xfrm>
            <a:off x="196018" y="4483507"/>
            <a:ext cx="11439298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/>
              <a:t>Wniosek w formie elektronicznej należy przesłać na konto urzędu wojewódzkiego za pośrednictwem platformy </a:t>
            </a:r>
            <a:r>
              <a:rPr lang="pl-PL" b="1" dirty="0" err="1"/>
              <a:t>ePUAP</a:t>
            </a: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Planowany termin rozstrzygnięcia: </a:t>
            </a:r>
            <a:r>
              <a:rPr lang="pl-PL" i="1" dirty="0"/>
              <a:t>13 wrzesień 2024 r.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B72B28A-84AF-47D6-8197-9BC3C343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726172" cy="1325563"/>
          </a:xfrm>
        </p:spPr>
        <p:txBody>
          <a:bodyPr>
            <a:normAutofit/>
          </a:bodyPr>
          <a:lstStyle/>
          <a:p>
            <a:r>
              <a:rPr lang="pl-PL" sz="2800" dirty="0"/>
              <a:t>Program pierwszy dzienny opiekun </a:t>
            </a:r>
            <a:br>
              <a:rPr lang="pl-PL" sz="2800" dirty="0"/>
            </a:br>
            <a:r>
              <a:rPr lang="pl-PL" sz="2800" dirty="0"/>
              <a:t>w gminie 2024 </a:t>
            </a:r>
          </a:p>
        </p:txBody>
      </p:sp>
    </p:spTree>
    <p:extLst>
      <p:ext uri="{BB962C8B-B14F-4D97-AF65-F5344CB8AC3E}">
        <p14:creationId xmlns:p14="http://schemas.microsoft.com/office/powerpoint/2010/main" val="102382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E89D1-E051-4877-A552-2A4A6B694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1825625"/>
            <a:ext cx="1091103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jeszcze skłoniłoby gminy do zakładania żłobków lub innych form opieki na dziećmi do lat 3 ?</a:t>
            </a:r>
          </a:p>
        </p:txBody>
      </p:sp>
    </p:spTree>
    <p:extLst>
      <p:ext uri="{BB962C8B-B14F-4D97-AF65-F5344CB8AC3E}">
        <p14:creationId xmlns:p14="http://schemas.microsoft.com/office/powerpoint/2010/main" val="174007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642E8-49EF-446E-8B8A-BBC22859D372}"/>
              </a:ext>
            </a:extLst>
          </p:cNvPr>
          <p:cNvSpPr txBox="1"/>
          <p:nvPr/>
        </p:nvSpPr>
        <p:spPr>
          <a:xfrm>
            <a:off x="2069431" y="1472665"/>
            <a:ext cx="97696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u="sng" dirty="0">
                <a:solidFill>
                  <a:schemeClr val="bg1"/>
                </a:solidFill>
              </a:rPr>
              <a:t>Dziękujemy za uwagę</a:t>
            </a:r>
          </a:p>
          <a:p>
            <a:pPr algn="ctr"/>
            <a:endParaRPr lang="pl-PL" u="sng" dirty="0">
              <a:solidFill>
                <a:schemeClr val="bg1"/>
              </a:solidFill>
            </a:endParaRPr>
          </a:p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Dane kontaktowe do Departamentu Polityki Rodzinnej:</a:t>
            </a:r>
          </a:p>
          <a:p>
            <a:pPr algn="ctr"/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Tomasz Pactwa, 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-mail: </a:t>
            </a:r>
            <a:r>
              <a:rPr lang="pl-PL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Tomasz.Pactwa@mrips.gov.pl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tel. +48 538 117 230</a:t>
            </a:r>
          </a:p>
          <a:p>
            <a:pPr lvl="0"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Magdalena Kolega, e-mail: </a:t>
            </a:r>
            <a:r>
              <a:rPr lang="pl-PL" sz="18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Magdalena.Kolega@mrips.gov.pl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tel. +48 538 117 253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Angelika Maliszewska, e-mail: </a:t>
            </a:r>
            <a:r>
              <a:rPr lang="pl-PL" sz="18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Angelika.Maliszewska@mrips.gov.pl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pl-PL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tel. +48 538 117 245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Sekretariat Departamentu Polityki Rodzinnej, </a:t>
            </a:r>
          </a:p>
          <a:p>
            <a:pPr lvl="0" algn="ctr"/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e-mail: </a:t>
            </a:r>
            <a:r>
              <a:rPr lang="pl-PL" sz="18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sekretariat.dsr@mrips.gov.pl</a:t>
            </a:r>
            <a:r>
              <a:rPr lang="pl-PL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tel. +48 538 117 230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ctr"/>
            <a:endParaRPr lang="pl-PL" u="sng" dirty="0">
              <a:solidFill>
                <a:schemeClr val="bg1"/>
              </a:solidFill>
            </a:endParaRPr>
          </a:p>
          <a:p>
            <a:pPr algn="ctr"/>
            <a:r>
              <a:rPr lang="pl-PL" sz="3600" u="sng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8758" y="365126"/>
            <a:ext cx="9340503" cy="876446"/>
          </a:xfrm>
        </p:spPr>
        <p:txBody>
          <a:bodyPr>
            <a:normAutofit/>
          </a:bodyPr>
          <a:lstStyle/>
          <a:p>
            <a:r>
              <a:rPr lang="pl-PL" dirty="0"/>
              <a:t>Statystyki ogólne dot. kraju i woj. małopolskiego </a:t>
            </a:r>
            <a:br>
              <a:rPr lang="pl-PL" dirty="0"/>
            </a:br>
            <a:r>
              <a:rPr lang="pl-PL" dirty="0"/>
              <a:t>(stan na 31.05.2024 r.)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67E1E863-F0E9-40F5-AF05-833A43E6D8EE}"/>
              </a:ext>
            </a:extLst>
          </p:cNvPr>
          <p:cNvGraphicFramePr>
            <a:graphicFrameLocks/>
          </p:cNvGraphicFramePr>
          <p:nvPr/>
        </p:nvGraphicFramePr>
        <p:xfrm>
          <a:off x="1091954" y="1491448"/>
          <a:ext cx="10008093" cy="51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91953" y="1491447"/>
          <a:ext cx="10008093" cy="51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215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DF77DED-9848-4C7F-A589-161E087E6FFA}"/>
              </a:ext>
            </a:extLst>
          </p:cNvPr>
          <p:cNvSpPr/>
          <p:nvPr/>
        </p:nvSpPr>
        <p:spPr>
          <a:xfrm>
            <a:off x="3081130" y="1825622"/>
            <a:ext cx="8982037" cy="489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3C402F-8521-4B18-A66F-E8C0FA59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„Białe plamy” w woj. małopolskim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A2026FE-E530-484A-93BD-B077948CBF14}"/>
              </a:ext>
            </a:extLst>
          </p:cNvPr>
          <p:cNvSpPr txBox="1">
            <a:spLocks/>
          </p:cNvSpPr>
          <p:nvPr/>
        </p:nvSpPr>
        <p:spPr>
          <a:xfrm>
            <a:off x="4826660" y="1825623"/>
            <a:ext cx="1999917" cy="443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Mszana Dolna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accent2"/>
                </a:solidFill>
                <a:effectLst/>
              </a:rPr>
              <a:t>Niedźwiedź</a:t>
            </a:r>
            <a:endParaRPr lang="pl-PL" sz="1400" b="0" i="0" u="none" strike="noStrike" dirty="0">
              <a:solidFill>
                <a:schemeClr val="accent2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Kozłów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Książ Wielki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Racławice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Słaboszów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Pcim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Siepraw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Grybów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Przeciszów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Ciężkowice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chemeClr val="accent2"/>
                </a:solidFill>
                <a:effectLst/>
              </a:rPr>
              <a:t>Poronin</a:t>
            </a:r>
            <a:endParaRPr lang="pl-PL" sz="1400" b="0" i="0" u="none" strike="noStrike" dirty="0">
              <a:solidFill>
                <a:schemeClr val="accent2"/>
              </a:solidFill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kern="1200" dirty="0">
              <a:solidFill>
                <a:srgbClr val="FFFFFF"/>
              </a:solidFill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endParaRPr lang="pl-PL" sz="14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75B8BD6-9590-4E61-BFAD-D57D5C3B1A53}"/>
              </a:ext>
            </a:extLst>
          </p:cNvPr>
          <p:cNvSpPr txBox="1">
            <a:spLocks/>
          </p:cNvSpPr>
          <p:nvPr/>
        </p:nvSpPr>
        <p:spPr>
          <a:xfrm>
            <a:off x="6572190" y="1825622"/>
            <a:ext cx="1999917" cy="443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Łabowa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 err="1">
                <a:solidFill>
                  <a:srgbClr val="FFFFFF"/>
                </a:solidFill>
                <a:effectLst/>
              </a:rPr>
              <a:t>Piwniczna-Zdrój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Rytro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Szczawnica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Czorsztyn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Lipnica Wielka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Łapsze </a:t>
            </a:r>
            <a:r>
              <a:rPr lang="pl-PL" sz="1400" b="0" i="0" u="none" strike="noStrike" kern="1200" dirty="0" err="1">
                <a:solidFill>
                  <a:srgbClr val="FFFFFF"/>
                </a:solidFill>
                <a:effectLst/>
              </a:rPr>
              <a:t>Niżne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Nowy Targ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Osiek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Kościelisko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Stryszów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Stryszawa</a:t>
            </a:r>
            <a:endParaRPr lang="pl-PL" sz="1400" b="0" i="0" u="none" strike="noStrike" dirty="0">
              <a:solidFill>
                <a:schemeClr val="tx1"/>
              </a:solidFill>
              <a:effectLst/>
            </a:endParaRPr>
          </a:p>
          <a:p>
            <a:pPr marL="0" indent="0" fontAlgn="b">
              <a:lnSpc>
                <a:spcPct val="150000"/>
              </a:lnSpc>
              <a:spcBef>
                <a:spcPts val="0"/>
              </a:spcBef>
              <a:buNone/>
            </a:pPr>
            <a:endParaRPr lang="pl-PL" sz="1400" b="0" i="0" u="none" strike="noStrike" dirty="0"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indent="0">
              <a:buNone/>
            </a:pPr>
            <a:endParaRPr lang="pl-PL" sz="1400" dirty="0"/>
          </a:p>
          <a:p>
            <a:endParaRPr lang="pl-PL" sz="1400" dirty="0"/>
          </a:p>
          <a:p>
            <a:endParaRPr lang="pl-PL" sz="1400" dirty="0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8E0E688-81AC-4C73-AAAB-A17B0348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0" y="1825624"/>
            <a:ext cx="1999917" cy="4433773"/>
          </a:xfrm>
        </p:spPr>
        <p:txBody>
          <a:bodyPr>
            <a:noAutofit/>
          </a:bodyPr>
          <a:lstStyle/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accent2"/>
                </a:solidFill>
                <a:effectLst/>
              </a:rPr>
              <a:t>Rzezawa</a:t>
            </a:r>
            <a:endParaRPr lang="pl-PL" sz="1400" b="0" i="0" u="none" strike="noStrike" dirty="0">
              <a:solidFill>
                <a:schemeClr val="accent2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Bolesław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Gręboszów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Mędrzechów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Olesno</a:t>
            </a:r>
            <a:endParaRPr lang="pl-PL" sz="1400" b="0" i="0" u="none" strike="noStrike" dirty="0">
              <a:solidFill>
                <a:schemeClr val="tx1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Szczucin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Gorlice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Lipinki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Ropa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Sękowa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Kamienica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Biały Dunajec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E5F1B60-0520-47C4-A7C9-481EA99F7087}"/>
              </a:ext>
            </a:extLst>
          </p:cNvPr>
          <p:cNvSpPr txBox="1">
            <a:spLocks/>
          </p:cNvSpPr>
          <p:nvPr/>
        </p:nvSpPr>
        <p:spPr>
          <a:xfrm>
            <a:off x="8572107" y="1825622"/>
            <a:ext cx="2489470" cy="443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Gródek nad Dunajcem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Nowe Brzesko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Bukowina Tatrzańska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Radziemice</a:t>
            </a: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Budzów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FF"/>
                </a:solidFill>
                <a:effectLst/>
              </a:rPr>
              <a:t>Bystra-Sidzina</a:t>
            </a: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Krościenko nad Dunajcem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chemeClr val="tx1"/>
                </a:solidFill>
                <a:effectLst/>
              </a:rPr>
              <a:t>Zawoja</a:t>
            </a:r>
            <a:endParaRPr lang="pl-PL" sz="1400" b="0" i="0" u="none" strike="noStrike" dirty="0">
              <a:solidFill>
                <a:schemeClr val="tx1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Zembrzyce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Gromnik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Ryglice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0" i="0" u="none" strike="noStrike" kern="1200" dirty="0">
                <a:solidFill>
                  <a:srgbClr val="FFFF00"/>
                </a:solidFill>
                <a:effectLst/>
              </a:rPr>
              <a:t>Rzepiennik Strzyżewski</a:t>
            </a:r>
            <a:endParaRPr lang="pl-PL" sz="1400" b="0" i="0" u="none" strike="noStrike" dirty="0">
              <a:solidFill>
                <a:srgbClr val="FFFF00"/>
              </a:solidFill>
              <a:effectLst/>
            </a:endParaRPr>
          </a:p>
          <a:p>
            <a:pPr marL="0" fontAlgn="b">
              <a:lnSpc>
                <a:spcPct val="150000"/>
              </a:lnSpc>
              <a:spcBef>
                <a:spcPts val="0"/>
              </a:spcBef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algn="l" rtl="0" eaLnBrk="1" fontAlgn="b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400" b="0" i="0" u="none" strike="noStrike" dirty="0">
              <a:effectLst/>
            </a:endParaRPr>
          </a:p>
          <a:p>
            <a:pPr marL="0" indent="0">
              <a:buNone/>
            </a:pPr>
            <a:endParaRPr lang="pl-PL" sz="1400" dirty="0"/>
          </a:p>
          <a:p>
            <a:endParaRPr lang="pl-PL" sz="1400" dirty="0"/>
          </a:p>
          <a:p>
            <a:endParaRPr lang="pl-PL" sz="14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0FBA1F-B8B6-43EC-B80F-B511CF9B7578}"/>
              </a:ext>
            </a:extLst>
          </p:cNvPr>
          <p:cNvSpPr txBox="1"/>
          <p:nvPr/>
        </p:nvSpPr>
        <p:spPr>
          <a:xfrm>
            <a:off x="3081129" y="5878644"/>
            <a:ext cx="6094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FFFF00"/>
                </a:solidFill>
              </a:rPr>
              <a:t>Kolor żółty – umowa na tworzenie nowych miejsc opieki zawarta (18)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/>
              <a:t>Kolor czarny – oświadczenie na tworzenie nowych miejsc opieki złożone (6)</a:t>
            </a:r>
          </a:p>
          <a:p>
            <a:r>
              <a:rPr lang="pl-PL" sz="1200" dirty="0">
                <a:solidFill>
                  <a:schemeClr val="accent2"/>
                </a:solidFill>
              </a:rPr>
              <a:t>Kolor pomarańczowy – wniosek w ostatniej turze wniesiony (3)</a:t>
            </a:r>
          </a:p>
          <a:p>
            <a:r>
              <a:rPr lang="pl-PL" sz="1200" dirty="0">
                <a:solidFill>
                  <a:schemeClr val="bg1"/>
                </a:solidFill>
              </a:rPr>
              <a:t>Kolor biały – brak podjętego działania (21)</a:t>
            </a:r>
          </a:p>
          <a:p>
            <a:endParaRPr lang="pl-PL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04BAF7F-3E5C-4FE7-9AB8-74ED17085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4" y="1271473"/>
            <a:ext cx="5397717" cy="522415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B159C6D-0186-4FB2-A691-9EF531D1A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2"/>
          <a:stretch/>
        </p:blipFill>
        <p:spPr>
          <a:xfrm>
            <a:off x="6337033" y="1271473"/>
            <a:ext cx="5473386" cy="52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FD5D8-F426-43E0-A29A-E177DFB3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Aktywny Maluch 2022-2029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635C4-4AD1-4DD0-A872-3F7C4996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604243"/>
            <a:ext cx="11439298" cy="5032375"/>
          </a:xfrm>
        </p:spPr>
        <p:txBody>
          <a:bodyPr>
            <a:normAutofit/>
          </a:bodyPr>
          <a:lstStyle/>
          <a:p>
            <a:r>
              <a:rPr lang="pl-PL" dirty="0"/>
              <a:t>podwyższono kwotę dofinansowania dla gmin do poziomu ok. </a:t>
            </a:r>
            <a:r>
              <a:rPr lang="pl-PL" b="1" dirty="0"/>
              <a:t>57 tys</a:t>
            </a:r>
            <a:r>
              <a:rPr lang="pl-PL" dirty="0"/>
              <a:t>. zł na 1 nowe miejsce</a:t>
            </a:r>
          </a:p>
          <a:p>
            <a:r>
              <a:rPr lang="pl-PL" dirty="0"/>
              <a:t>zwiększono środki z KPO dla gmin, do poziomu 57 tyś dla wcześniej przyznanych środków w wysokości </a:t>
            </a:r>
            <a:r>
              <a:rPr lang="pl-PL" b="1" dirty="0"/>
              <a:t>35 862 zł</a:t>
            </a:r>
          </a:p>
          <a:p>
            <a:r>
              <a:rPr lang="pl-PL" dirty="0"/>
              <a:t>zmieniono zasady w zakresie okresu trwałości dla podmiotów innych niż gminy po zakończeniu otrzymywania dofinansowania do funkcjonowania (skrócenie do 2 lat i obniżenie wskaźnika do 60%)</a:t>
            </a:r>
            <a:endParaRPr lang="pl-PL" b="1" dirty="0"/>
          </a:p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F566EE-D401-48C6-A505-75E2F9E45E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9" y="71595"/>
            <a:ext cx="3875490" cy="7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4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FD5D8-F426-43E0-A29A-E177DFB3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17" y="-40227"/>
            <a:ext cx="4908151" cy="1325563"/>
          </a:xfrm>
        </p:spPr>
        <p:txBody>
          <a:bodyPr>
            <a:normAutofit/>
          </a:bodyPr>
          <a:lstStyle/>
          <a:p>
            <a:r>
              <a:rPr lang="pl-PL" sz="2800" dirty="0"/>
              <a:t>Aktywny Maluch 2022-2029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635C4-4AD1-4DD0-A872-3F7C4996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7" y="1604243"/>
            <a:ext cx="359121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wprowadzono pojęcie „gotowości instytucji na przyjęcie dzieci”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F566EE-D401-48C6-A505-75E2F9E45E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9" y="71595"/>
            <a:ext cx="3875490" cy="798417"/>
          </a:xfrm>
          <a:prstGeom prst="rect">
            <a:avLst/>
          </a:prstGeom>
        </p:spPr>
      </p:pic>
      <p:pic>
        <p:nvPicPr>
          <p:cNvPr id="6" name="Picture 6" descr="Dzieci, Książki, Czytanie, Uczenie Się">
            <a:extLst>
              <a:ext uri="{FF2B5EF4-FFF2-40B4-BE49-F238E27FC236}">
                <a16:creationId xmlns:a16="http://schemas.microsoft.com/office/drawing/2014/main" id="{85B14F69-A3ED-4616-9329-37AB8E0D6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/>
          <a:stretch/>
        </p:blipFill>
        <p:spPr bwMode="auto">
          <a:xfrm>
            <a:off x="3907857" y="917378"/>
            <a:ext cx="8284143" cy="57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5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FD5D8-F426-43E0-A29A-E177DFB3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Aktywny Maluch 2022-2029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B635C4-4AD1-4DD0-A872-3F7C4996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604243"/>
            <a:ext cx="11439298" cy="5032375"/>
          </a:xfrm>
        </p:spPr>
        <p:txBody>
          <a:bodyPr>
            <a:normAutofit/>
          </a:bodyPr>
          <a:lstStyle/>
          <a:p>
            <a:r>
              <a:rPr lang="pl-PL" dirty="0"/>
              <a:t>umożliwiono przyznanie dofinansowanie do funkcjonowania na utworzone w ramach Programu miejsca opieki nieobsadzone powyżej minimalnego wymaganego progu 80%,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r>
              <a:rPr lang="pl-PL" dirty="0"/>
              <a:t>zmieniono procedurę podpisywania umów – dodano obowiązek dla podmiotu dostarczenia wojewodzie kompletu wymaganych dokumentów w ciągu 3 miesięcy od ogłoszenia wyników 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F566EE-D401-48C6-A505-75E2F9E45E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79" y="71595"/>
            <a:ext cx="3875490" cy="7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olny kształt 57"/>
          <p:cNvSpPr/>
          <p:nvPr/>
        </p:nvSpPr>
        <p:spPr>
          <a:xfrm>
            <a:off x="4219176" y="2011425"/>
            <a:ext cx="2174251" cy="958642"/>
          </a:xfrm>
          <a:custGeom>
            <a:avLst/>
            <a:gdLst>
              <a:gd name="connsiteX0" fmla="*/ 0 w 2275029"/>
              <a:gd name="connsiteY0" fmla="*/ 0 h 1137514"/>
              <a:gd name="connsiteX1" fmla="*/ 2275029 w 2275029"/>
              <a:gd name="connsiteY1" fmla="*/ 0 h 1137514"/>
              <a:gd name="connsiteX2" fmla="*/ 2275029 w 2275029"/>
              <a:gd name="connsiteY2" fmla="*/ 1137514 h 1137514"/>
              <a:gd name="connsiteX3" fmla="*/ 0 w 2275029"/>
              <a:gd name="connsiteY3" fmla="*/ 1137514 h 1137514"/>
              <a:gd name="connsiteX4" fmla="*/ 0 w 2275029"/>
              <a:gd name="connsiteY4" fmla="*/ 0 h 11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029" h="1137514">
                <a:moveTo>
                  <a:pt x="0" y="0"/>
                </a:moveTo>
                <a:lnTo>
                  <a:pt x="2275029" y="0"/>
                </a:lnTo>
                <a:lnTo>
                  <a:pt x="2275029" y="1137514"/>
                </a:lnTo>
                <a:lnTo>
                  <a:pt x="0" y="1137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AKTYWNIE  W  ŻŁOBKU        </a:t>
            </a:r>
          </a:p>
        </p:txBody>
      </p:sp>
      <p:sp>
        <p:nvSpPr>
          <p:cNvPr id="59" name="Dowolny kształt 58"/>
          <p:cNvSpPr/>
          <p:nvPr/>
        </p:nvSpPr>
        <p:spPr>
          <a:xfrm>
            <a:off x="1942604" y="2011424"/>
            <a:ext cx="2107163" cy="958643"/>
          </a:xfrm>
          <a:custGeom>
            <a:avLst/>
            <a:gdLst>
              <a:gd name="connsiteX0" fmla="*/ 0 w 2275029"/>
              <a:gd name="connsiteY0" fmla="*/ 0 h 1137514"/>
              <a:gd name="connsiteX1" fmla="*/ 2275029 w 2275029"/>
              <a:gd name="connsiteY1" fmla="*/ 0 h 1137514"/>
              <a:gd name="connsiteX2" fmla="*/ 2275029 w 2275029"/>
              <a:gd name="connsiteY2" fmla="*/ 1137514 h 1137514"/>
              <a:gd name="connsiteX3" fmla="*/ 0 w 2275029"/>
              <a:gd name="connsiteY3" fmla="*/ 1137514 h 1137514"/>
              <a:gd name="connsiteX4" fmla="*/ 0 w 2275029"/>
              <a:gd name="connsiteY4" fmla="*/ 0 h 11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029" h="1137514">
                <a:moveTo>
                  <a:pt x="0" y="0"/>
                </a:moveTo>
                <a:lnTo>
                  <a:pt x="2275029" y="0"/>
                </a:lnTo>
                <a:lnTo>
                  <a:pt x="2275029" y="1137514"/>
                </a:lnTo>
                <a:lnTo>
                  <a:pt x="0" y="1137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AKTYWNI RODZICE W PRACY</a:t>
            </a:r>
          </a:p>
        </p:txBody>
      </p:sp>
      <p:sp>
        <p:nvSpPr>
          <p:cNvPr id="60" name="Dowolny kształt 59"/>
          <p:cNvSpPr/>
          <p:nvPr/>
        </p:nvSpPr>
        <p:spPr>
          <a:xfrm>
            <a:off x="6614718" y="2028851"/>
            <a:ext cx="2186247" cy="954996"/>
          </a:xfrm>
          <a:custGeom>
            <a:avLst/>
            <a:gdLst>
              <a:gd name="connsiteX0" fmla="*/ 0 w 2275029"/>
              <a:gd name="connsiteY0" fmla="*/ 0 h 1137514"/>
              <a:gd name="connsiteX1" fmla="*/ 2275029 w 2275029"/>
              <a:gd name="connsiteY1" fmla="*/ 0 h 1137514"/>
              <a:gd name="connsiteX2" fmla="*/ 2275029 w 2275029"/>
              <a:gd name="connsiteY2" fmla="*/ 1137514 h 1137514"/>
              <a:gd name="connsiteX3" fmla="*/ 0 w 2275029"/>
              <a:gd name="connsiteY3" fmla="*/ 1137514 h 1137514"/>
              <a:gd name="connsiteX4" fmla="*/ 0 w 2275029"/>
              <a:gd name="connsiteY4" fmla="*/ 0 h 11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029" h="1137514">
                <a:moveTo>
                  <a:pt x="0" y="0"/>
                </a:moveTo>
                <a:lnTo>
                  <a:pt x="2275029" y="0"/>
                </a:lnTo>
                <a:lnTo>
                  <a:pt x="2275029" y="1137514"/>
                </a:lnTo>
                <a:lnTo>
                  <a:pt x="0" y="1137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AKTYWNIE W DOMU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8</a:t>
            </a:fld>
            <a:endParaRPr lang="pl-PL"/>
          </a:p>
        </p:txBody>
      </p:sp>
      <p:sp>
        <p:nvSpPr>
          <p:cNvPr id="54" name="Schemat blokowy: proces alternatywny 53"/>
          <p:cNvSpPr/>
          <p:nvPr/>
        </p:nvSpPr>
        <p:spPr>
          <a:xfrm>
            <a:off x="4271908" y="5650956"/>
            <a:ext cx="2152077" cy="70539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1500 zł/mc</a:t>
            </a:r>
          </a:p>
        </p:txBody>
      </p:sp>
      <p:sp>
        <p:nvSpPr>
          <p:cNvPr id="56" name="Objaśnienie ze strzałką w dół 55"/>
          <p:cNvSpPr/>
          <p:nvPr/>
        </p:nvSpPr>
        <p:spPr>
          <a:xfrm>
            <a:off x="4219176" y="3277385"/>
            <a:ext cx="2174251" cy="1786491"/>
          </a:xfrm>
          <a:prstGeom prst="downArrowCallout">
            <a:avLst>
              <a:gd name="adj1" fmla="val 49113"/>
              <a:gd name="adj2" fmla="val 55296"/>
              <a:gd name="adj3" fmla="val 16534"/>
              <a:gd name="adj4" fmla="val 6880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Wybraliśmy żłobek,</a:t>
            </a:r>
          </a:p>
          <a:p>
            <a:pPr algn="ctr"/>
            <a:r>
              <a:rPr lang="pl-PL" sz="1600" dirty="0"/>
              <a:t>klub dziecięcy albo dziennego opiekuna – potrzebujemy wsparcia</a:t>
            </a:r>
          </a:p>
        </p:txBody>
      </p:sp>
      <p:sp>
        <p:nvSpPr>
          <p:cNvPr id="61" name="Schemat blokowy: proces alternatywny 60"/>
          <p:cNvSpPr/>
          <p:nvPr/>
        </p:nvSpPr>
        <p:spPr>
          <a:xfrm>
            <a:off x="1942604" y="5623738"/>
            <a:ext cx="2156181" cy="70539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1500 zł/mc</a:t>
            </a:r>
          </a:p>
        </p:txBody>
      </p:sp>
      <p:sp>
        <p:nvSpPr>
          <p:cNvPr id="62" name="Objaśnienie ze strzałką w dół 61"/>
          <p:cNvSpPr/>
          <p:nvPr/>
        </p:nvSpPr>
        <p:spPr>
          <a:xfrm>
            <a:off x="1942603" y="3277386"/>
            <a:ext cx="2107163" cy="1731715"/>
          </a:xfrm>
          <a:prstGeom prst="downArrowCallout">
            <a:avLst>
              <a:gd name="adj1" fmla="val 49113"/>
              <a:gd name="adj2" fmla="val 56695"/>
              <a:gd name="adj3" fmla="val 16534"/>
              <a:gd name="adj4" fmla="val 7020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Wracamy do pracy – potrzebujemy wsparcia</a:t>
            </a:r>
          </a:p>
        </p:txBody>
      </p:sp>
      <p:sp>
        <p:nvSpPr>
          <p:cNvPr id="23" name="Dowolny kształt 22"/>
          <p:cNvSpPr/>
          <p:nvPr/>
        </p:nvSpPr>
        <p:spPr>
          <a:xfrm>
            <a:off x="1906981" y="1208483"/>
            <a:ext cx="8794808" cy="434832"/>
          </a:xfrm>
          <a:custGeom>
            <a:avLst/>
            <a:gdLst>
              <a:gd name="connsiteX0" fmla="*/ 0 w 2437990"/>
              <a:gd name="connsiteY0" fmla="*/ 0 h 1137514"/>
              <a:gd name="connsiteX1" fmla="*/ 2437990 w 2437990"/>
              <a:gd name="connsiteY1" fmla="*/ 0 h 1137514"/>
              <a:gd name="connsiteX2" fmla="*/ 2437990 w 2437990"/>
              <a:gd name="connsiteY2" fmla="*/ 1137514 h 1137514"/>
              <a:gd name="connsiteX3" fmla="*/ 0 w 2437990"/>
              <a:gd name="connsiteY3" fmla="*/ 1137514 h 1137514"/>
              <a:gd name="connsiteX4" fmla="*/ 0 w 2437990"/>
              <a:gd name="connsiteY4" fmla="*/ 0 h 11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90" h="1137514">
                <a:moveTo>
                  <a:pt x="0" y="0"/>
                </a:moveTo>
                <a:lnTo>
                  <a:pt x="2437990" y="0"/>
                </a:lnTo>
                <a:lnTo>
                  <a:pt x="2437990" y="1137514"/>
                </a:lnTo>
                <a:lnTo>
                  <a:pt x="0" y="1137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kern="1200" dirty="0"/>
              <a:t>Aktywny Rodzic</a:t>
            </a:r>
          </a:p>
        </p:txBody>
      </p:sp>
      <p:sp>
        <p:nvSpPr>
          <p:cNvPr id="27" name="Schemat blokowy: proces alternatywny 26"/>
          <p:cNvSpPr/>
          <p:nvPr/>
        </p:nvSpPr>
        <p:spPr>
          <a:xfrm>
            <a:off x="6614718" y="5650956"/>
            <a:ext cx="2241199" cy="70539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500 zł/24 mc</a:t>
            </a:r>
          </a:p>
        </p:txBody>
      </p:sp>
      <p:sp>
        <p:nvSpPr>
          <p:cNvPr id="28" name="Objaśnienie ze strzałką w dół 27"/>
          <p:cNvSpPr/>
          <p:nvPr/>
        </p:nvSpPr>
        <p:spPr>
          <a:xfrm>
            <a:off x="6614718" y="3277386"/>
            <a:ext cx="2145995" cy="1786492"/>
          </a:xfrm>
          <a:prstGeom prst="downArrowCallout">
            <a:avLst>
              <a:gd name="adj1" fmla="val 49113"/>
              <a:gd name="adj2" fmla="val 55996"/>
              <a:gd name="adj3" fmla="val 16534"/>
              <a:gd name="adj4" fmla="val 6880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Zostaję z dzieckiem </a:t>
            </a:r>
            <a:br>
              <a:rPr lang="pl-PL" sz="1600" dirty="0"/>
            </a:br>
            <a:r>
              <a:rPr lang="pl-PL" sz="1600" dirty="0"/>
              <a:t>w domu – potrzebuję wsparcia</a:t>
            </a:r>
          </a:p>
        </p:txBody>
      </p:sp>
      <p:sp>
        <p:nvSpPr>
          <p:cNvPr id="21" name="Dowolny kształt 20"/>
          <p:cNvSpPr/>
          <p:nvPr/>
        </p:nvSpPr>
        <p:spPr>
          <a:xfrm>
            <a:off x="8958378" y="2021404"/>
            <a:ext cx="1743411" cy="591748"/>
          </a:xfrm>
          <a:custGeom>
            <a:avLst/>
            <a:gdLst>
              <a:gd name="connsiteX0" fmla="*/ 0 w 2275029"/>
              <a:gd name="connsiteY0" fmla="*/ 0 h 1137514"/>
              <a:gd name="connsiteX1" fmla="*/ 2275029 w 2275029"/>
              <a:gd name="connsiteY1" fmla="*/ 0 h 1137514"/>
              <a:gd name="connsiteX2" fmla="*/ 2275029 w 2275029"/>
              <a:gd name="connsiteY2" fmla="*/ 1137514 h 1137514"/>
              <a:gd name="connsiteX3" fmla="*/ 0 w 2275029"/>
              <a:gd name="connsiteY3" fmla="*/ 1137514 h 1137514"/>
              <a:gd name="connsiteX4" fmla="*/ 0 w 2275029"/>
              <a:gd name="connsiteY4" fmla="*/ 0 h 113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029" h="1137514">
                <a:moveTo>
                  <a:pt x="0" y="0"/>
                </a:moveTo>
                <a:lnTo>
                  <a:pt x="2275029" y="0"/>
                </a:lnTo>
                <a:lnTo>
                  <a:pt x="2275029" y="1137514"/>
                </a:lnTo>
                <a:lnTo>
                  <a:pt x="0" y="1137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INNE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8958378" y="3277386"/>
            <a:ext cx="1743411" cy="21666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pl-PL" sz="1100" dirty="0"/>
              <a:t>Podstawa prawna </a:t>
            </a:r>
            <a:br>
              <a:rPr lang="pl-PL" sz="1100" dirty="0"/>
            </a:br>
            <a:r>
              <a:rPr lang="pl-PL" sz="1100" dirty="0"/>
              <a:t>w ustawie do tworzenia programów obejmujących </a:t>
            </a:r>
            <a:br>
              <a:rPr lang="pl-PL" sz="1100" dirty="0"/>
            </a:br>
            <a:r>
              <a:rPr lang="pl-PL" sz="1100" dirty="0"/>
              <a:t>w budowanie zdolności Państwa do wdrażania reformy  tj..: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100" dirty="0"/>
              <a:t>likwidacji „białych plam”,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100" dirty="0"/>
              <a:t>wprowadzanie standardu opieki,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100" dirty="0"/>
              <a:t>szkolenia,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100" dirty="0"/>
              <a:t>wsparcie dla żłobków.</a:t>
            </a:r>
          </a:p>
        </p:txBody>
      </p:sp>
    </p:spTree>
    <p:extLst>
      <p:ext uri="{BB962C8B-B14F-4D97-AF65-F5344CB8AC3E}">
        <p14:creationId xmlns:p14="http://schemas.microsoft.com/office/powerpoint/2010/main" val="340822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976FDE-6665-4DD8-9707-8AD1D9119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206633"/>
              </p:ext>
            </p:extLst>
          </p:nvPr>
        </p:nvGraphicFramePr>
        <p:xfrm>
          <a:off x="1376362" y="1175929"/>
          <a:ext cx="9439275" cy="516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4894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E5631E98-4C0A-4785-8274-B34C94B3D9FF}" vid="{ABBD4B9F-7CED-4024-98BC-AD96CFE5621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20231213_Roboczo_SzablonMRPiPS</Template>
  <TotalTime>3435</TotalTime>
  <Words>952</Words>
  <Application>Microsoft Office PowerPoint</Application>
  <PresentationFormat>Panoramiczny</PresentationFormat>
  <Paragraphs>202</Paragraphs>
  <Slides>16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Calibri</vt:lpstr>
      <vt:lpstr>Lato</vt:lpstr>
      <vt:lpstr>Lato Heavy</vt:lpstr>
      <vt:lpstr>Poppins</vt:lpstr>
      <vt:lpstr>Times</vt:lpstr>
      <vt:lpstr>Times New Roman</vt:lpstr>
      <vt:lpstr>Verdana</vt:lpstr>
      <vt:lpstr>Wingdings</vt:lpstr>
      <vt:lpstr>Motyw pakietu Office</vt:lpstr>
      <vt:lpstr>Polityka Rodzinna  Spotkanie w woj. małopolskim</vt:lpstr>
      <vt:lpstr>Statystyki ogólne dot. kraju i woj. małopolskiego  (stan na 31.05.2024 r.)</vt:lpstr>
      <vt:lpstr>„Białe plamy” w woj. małopolskim</vt:lpstr>
      <vt:lpstr>Prezentacja programu PowerPoint</vt:lpstr>
      <vt:lpstr>Aktywny Maluch 2022-2029</vt:lpstr>
      <vt:lpstr>Aktywny Maluch 2022-2029</vt:lpstr>
      <vt:lpstr>Aktywny Maluch 2022-2029</vt:lpstr>
      <vt:lpstr>Prezentacja programu PowerPoint</vt:lpstr>
      <vt:lpstr>Prezentacja programu PowerPoint</vt:lpstr>
      <vt:lpstr>Prezentacja programu PowerPoint</vt:lpstr>
      <vt:lpstr>Prezentacja programu PowerPoint</vt:lpstr>
      <vt:lpstr>Plany dotyczące innych programów dotyczących likwidacji białych plam</vt:lpstr>
      <vt:lpstr>Program pierwszy dzienny opiekun  w gminie 2024 </vt:lpstr>
      <vt:lpstr>Program pierwszy dzienny opiekun  w gminie 2024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Programu MALUCHA 2022-2029</dc:title>
  <dc:creator>tp</dc:creator>
  <cp:lastModifiedBy>Kolega Magdalena</cp:lastModifiedBy>
  <cp:revision>238</cp:revision>
  <cp:lastPrinted>2024-07-02T12:20:44Z</cp:lastPrinted>
  <dcterms:created xsi:type="dcterms:W3CDTF">2024-01-09T12:49:25Z</dcterms:created>
  <dcterms:modified xsi:type="dcterms:W3CDTF">2024-07-17T13:13:26Z</dcterms:modified>
</cp:coreProperties>
</file>